
<file path=[Content_Types].xml><?xml version="1.0" encoding="utf-8"?>
<Types xmlns="http://schemas.openxmlformats.org/package/2006/content-types">
  <Default Extension="xml" ContentType="application/xml"/>
  <Default Extension="svg" ContentType="image/svg+xml"/>
  <Default Extension="jpg" ContentType="image/jpeg"/>
  <Default Extension="rels" ContentType="application/vnd.openxmlformats-package.relationships+xml"/>
  <Default Extension="emf" ContentType="image/x-em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2"/>
  </p:notesMasterIdLst>
  <p:handoutMasterIdLst>
    <p:handoutMasterId r:id="rId63"/>
  </p:handoutMasterIdLst>
  <p:sldIdLst>
    <p:sldId id="257" r:id="rId2"/>
    <p:sldId id="378" r:id="rId3"/>
    <p:sldId id="412" r:id="rId4"/>
    <p:sldId id="344" r:id="rId5"/>
    <p:sldId id="349" r:id="rId6"/>
    <p:sldId id="348" r:id="rId7"/>
    <p:sldId id="360" r:id="rId8"/>
    <p:sldId id="367" r:id="rId9"/>
    <p:sldId id="351" r:id="rId10"/>
    <p:sldId id="358" r:id="rId11"/>
    <p:sldId id="345" r:id="rId12"/>
    <p:sldId id="346" r:id="rId13"/>
    <p:sldId id="370" r:id="rId14"/>
    <p:sldId id="371" r:id="rId15"/>
    <p:sldId id="372" r:id="rId16"/>
    <p:sldId id="374" r:id="rId17"/>
    <p:sldId id="416" r:id="rId18"/>
    <p:sldId id="405" r:id="rId19"/>
    <p:sldId id="373" r:id="rId20"/>
    <p:sldId id="364" r:id="rId21"/>
    <p:sldId id="362" r:id="rId22"/>
    <p:sldId id="404" r:id="rId23"/>
    <p:sldId id="353" r:id="rId24"/>
    <p:sldId id="352" r:id="rId25"/>
    <p:sldId id="376" r:id="rId26"/>
    <p:sldId id="381" r:id="rId27"/>
    <p:sldId id="380" r:id="rId28"/>
    <p:sldId id="384" r:id="rId29"/>
    <p:sldId id="383" r:id="rId30"/>
    <p:sldId id="382" r:id="rId31"/>
    <p:sldId id="385" r:id="rId32"/>
    <p:sldId id="386" r:id="rId33"/>
    <p:sldId id="387" r:id="rId34"/>
    <p:sldId id="366" r:id="rId35"/>
    <p:sldId id="388" r:id="rId36"/>
    <p:sldId id="356" r:id="rId37"/>
    <p:sldId id="392" r:id="rId38"/>
    <p:sldId id="391" r:id="rId39"/>
    <p:sldId id="393" r:id="rId40"/>
    <p:sldId id="394" r:id="rId41"/>
    <p:sldId id="354" r:id="rId42"/>
    <p:sldId id="406" r:id="rId43"/>
    <p:sldId id="413" r:id="rId44"/>
    <p:sldId id="407" r:id="rId45"/>
    <p:sldId id="355" r:id="rId46"/>
    <p:sldId id="397" r:id="rId47"/>
    <p:sldId id="408" r:id="rId48"/>
    <p:sldId id="375" r:id="rId49"/>
    <p:sldId id="414" r:id="rId50"/>
    <p:sldId id="415" r:id="rId51"/>
    <p:sldId id="389" r:id="rId52"/>
    <p:sldId id="398" r:id="rId53"/>
    <p:sldId id="399" r:id="rId54"/>
    <p:sldId id="390" r:id="rId55"/>
    <p:sldId id="400" r:id="rId56"/>
    <p:sldId id="401" r:id="rId57"/>
    <p:sldId id="411" r:id="rId58"/>
    <p:sldId id="402" r:id="rId59"/>
    <p:sldId id="395" r:id="rId60"/>
    <p:sldId id="39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cmAuthor id="2" name="Microsoft Office User" initials="Office" lastIdx="1"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Office [8]" lastIdx="1" clrIdx="8"/>
  <p:cmAuthor id="10" name="Microsoft Office User" initials="Office [9]" lastIdx="1" clrIdx="9"/>
  <p:cmAuthor id="11" name="Microsoft Office User" initials="Office [10]" lastIdx="1" clrIdx="10"/>
  <p:cmAuthor id="12" name="Microsoft Office User" initials="Office [11]" lastIdx="1" clrIdx="11"/>
  <p:cmAuthor id="13" name="Microsoft Office User" initials="Office [12]" lastIdx="1" clrIdx="12"/>
  <p:cmAuthor id="14" name="Microsoft Office User" initials="Office [13]" lastIdx="1" clrIdx="13"/>
  <p:cmAuthor id="15" name="Microsoft Office User" initials="Office [14]" lastIdx="1" clrIdx="14"/>
  <p:cmAuthor id="16" name="Microsoft Office User" initials="Office [15]" lastIdx="1" clrIdx="15"/>
  <p:cmAuthor id="17" name="Microsoft Office User" initials="Office [16]" lastIdx="1" clrIdx="16"/>
  <p:cmAuthor id="18" name="Marina Marmora" initials="MM"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65" autoAdjust="0"/>
    <p:restoredTop sz="83754" autoAdjust="0"/>
  </p:normalViewPr>
  <p:slideViewPr>
    <p:cSldViewPr snapToGrid="0" snapToObjects="1" showGuides="1">
      <p:cViewPr varScale="1">
        <p:scale>
          <a:sx n="78" d="100"/>
          <a:sy n="78" d="100"/>
        </p:scale>
        <p:origin x="704" y="168"/>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10/2/19</a:t>
            </a:fld>
            <a:endParaRPr lang="en-US"/>
          </a:p>
        </p:txBody>
      </p:sp>
      <p:sp>
        <p:nvSpPr>
          <p:cNvPr id="4" name="Footer Placeholder 3">
            <a:extLst>
              <a:ext uri="{FF2B5EF4-FFF2-40B4-BE49-F238E27FC236}">
                <a16:creationId xmlns=""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will, in most cases, add a bias to our coefficients such that they perform worse on train data, but hopefully they perform better on test data. Complex model hard to understand!</a:t>
            </a:r>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223561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7737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t>
            </a:r>
            <a:r>
              <a:rPr lang="en-US" dirty="0"/>
              <a:t> putting a cap on how little correlation with the output I want. If </a:t>
            </a:r>
            <a:r>
              <a:rPr lang="en-US" dirty="0" err="1"/>
              <a:t>xty</a:t>
            </a:r>
            <a:r>
              <a:rPr lang="en-US" dirty="0"/>
              <a:t> is smaller than lambda, eliminated!</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392388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91159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addition, both empirical evidence and theoretical analysis (</a:t>
            </a:r>
            <a:r>
              <a:rPr lang="en-US" sz="1200" b="0" i="0" u="none" strike="noStrike" kern="1200" baseline="0" dirty="0" err="1">
                <a:solidFill>
                  <a:schemeClr val="tx1"/>
                </a:solidFill>
                <a:latin typeface="+mn-lt"/>
                <a:ea typeface="+mn-ea"/>
                <a:cs typeface="+mn-cs"/>
              </a:rPr>
              <a:t>Efron</a:t>
            </a:r>
            <a:r>
              <a:rPr lang="en-US" sz="1200" b="0" i="0" u="none" strike="noStrike" kern="1200" baseline="0" dirty="0">
                <a:solidFill>
                  <a:schemeClr val="tx1"/>
                </a:solidFill>
                <a:latin typeface="+mn-lt"/>
                <a:ea typeface="+mn-ea"/>
                <a:cs typeface="+mn-cs"/>
              </a:rPr>
              <a:t> et al., 2004) show</a:t>
            </a:r>
          </a:p>
          <a:p>
            <a:r>
              <a:rPr lang="en-US" sz="1200" b="0" i="0" u="none" strike="noStrike" kern="1200" baseline="0" dirty="0">
                <a:solidFill>
                  <a:schemeClr val="tx1"/>
                </a:solidFill>
                <a:latin typeface="+mn-lt"/>
                <a:ea typeface="+mn-ea"/>
                <a:cs typeface="+mn-cs"/>
              </a:rPr>
              <a:t>that when there are a number of highly-correlated predictors, then the LASSO estimator</a:t>
            </a:r>
          </a:p>
          <a:p>
            <a:r>
              <a:rPr lang="en-US" sz="1200" b="0" i="0" u="none" strike="noStrike" kern="1200" baseline="0" dirty="0" err="1">
                <a:solidFill>
                  <a:schemeClr val="tx1"/>
                </a:solidFill>
                <a:latin typeface="+mn-lt"/>
                <a:ea typeface="+mn-ea"/>
                <a:cs typeface="+mn-cs"/>
              </a:rPr>
              <a:t>indierently</a:t>
            </a:r>
            <a:r>
              <a:rPr lang="en-US" sz="1200" b="0" i="0" u="none" strike="noStrike" kern="1200" baseline="0" dirty="0">
                <a:solidFill>
                  <a:schemeClr val="tx1"/>
                </a:solidFill>
                <a:latin typeface="+mn-lt"/>
                <a:ea typeface="+mn-ea"/>
                <a:cs typeface="+mn-cs"/>
              </a:rPr>
              <a:t> selects one among them and discards the rest. This can be highly problematic</a:t>
            </a:r>
          </a:p>
          <a:p>
            <a:r>
              <a:rPr lang="en-US" sz="1200" b="0" i="0" u="none" strike="noStrike" kern="1200" baseline="0" dirty="0">
                <a:solidFill>
                  <a:schemeClr val="tx1"/>
                </a:solidFill>
                <a:latin typeface="+mn-lt"/>
                <a:ea typeface="+mn-ea"/>
                <a:cs typeface="+mn-cs"/>
              </a:rPr>
              <a:t>in practice; for example, if a group of clustered genes jointly predict for a disease but are</a:t>
            </a:r>
          </a:p>
          <a:p>
            <a:r>
              <a:rPr lang="en-US" sz="1200" b="0" i="0" u="none" strike="noStrike" kern="1200" baseline="0" dirty="0">
                <a:solidFill>
                  <a:schemeClr val="tx1"/>
                </a:solidFill>
                <a:latin typeface="+mn-lt"/>
                <a:ea typeface="+mn-ea"/>
                <a:cs typeface="+mn-cs"/>
              </a:rPr>
              <a:t>correlated, it would be scientifically invalid to randomly select one of these genes and</a:t>
            </a:r>
          </a:p>
          <a:p>
            <a:r>
              <a:rPr lang="en-US" sz="1200" b="0" i="0" u="none" strike="noStrike" kern="1200" baseline="0" dirty="0">
                <a:solidFill>
                  <a:schemeClr val="tx1"/>
                </a:solidFill>
                <a:latin typeface="+mn-lt"/>
                <a:ea typeface="+mn-ea"/>
                <a:cs typeface="+mn-cs"/>
              </a:rPr>
              <a:t>ignore the rest.</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54745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244424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46098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2181037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501867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50853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403820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Instability = (small change in input generates big change in output)</a:t>
            </a:r>
          </a:p>
          <a:p>
            <a:endParaRPr lang="en-US" dirty="0"/>
          </a:p>
          <a:p>
            <a:r>
              <a:rPr lang="en-US" dirty="0"/>
              <a:t>P the number of degrees of freedom of the model</a:t>
            </a:r>
          </a:p>
          <a:p>
            <a:r>
              <a:rPr lang="en-US" dirty="0"/>
              <a:t>N = number of data points</a:t>
            </a:r>
          </a:p>
          <a:p>
            <a:endParaRPr lang="en-US" dirty="0"/>
          </a:p>
          <a:p>
            <a:r>
              <a:rPr lang="en-US" dirty="0"/>
              <a:t>Smoking -&gt; Lung cancer</a:t>
            </a:r>
          </a:p>
          <a:p>
            <a:r>
              <a:rPr lang="en-US" dirty="0"/>
              <a:t>Alcohol -&gt;  Lung cancer</a:t>
            </a:r>
          </a:p>
          <a:p>
            <a:r>
              <a:rPr lang="en-US" dirty="0"/>
              <a:t>Bar -&gt; (Smoke) -&gt; Lung cancer</a:t>
            </a:r>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428488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4006678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1" kern="1200" baseline="-250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of the regression equation in step one, with {X_{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on the left hand side, and all other predictor variables (all the other X variables) on the right hand side.</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58</a:t>
            </a:fld>
            <a:endParaRPr lang="en-US"/>
          </a:p>
        </p:txBody>
      </p:sp>
    </p:spTree>
    <p:extLst>
      <p:ext uri="{BB962C8B-B14F-4D97-AF65-F5344CB8AC3E}">
        <p14:creationId xmlns:p14="http://schemas.microsoft.com/office/powerpoint/2010/main" val="31621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60825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loud: This is an important formula. The sigma corresponds to the variance of the response, and the second term is the inverse of the Gram matrix. It is clear from here that if </a:t>
            </a:r>
            <a:r>
              <a:rPr lang="en-US" dirty="0" err="1"/>
              <a:t>XtX</a:t>
            </a:r>
            <a:r>
              <a:rPr lang="en-US" dirty="0"/>
              <a:t> is ill-conditioned, the variance of my estimator will be large. </a:t>
            </a:r>
            <a:r>
              <a:rPr lang="en-US" sz="1200" b="0" i="0" kern="1200" dirty="0">
                <a:solidFill>
                  <a:schemeClr val="tx1"/>
                </a:solidFill>
                <a:effectLst/>
                <a:latin typeface="+mn-lt"/>
                <a:ea typeface="+mn-ea"/>
                <a:cs typeface="+mn-cs"/>
              </a:rPr>
              <a:t>Ill-conditioning = condition number large = you are working on scales that differ on complete orders of magnitude. Thinking of our matrix as a transformation, it is like squeezing something really thin in one direction, while stretching it very far in another direction.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nearly collinear datasets, condition number is large, and </a:t>
            </a:r>
            <a:r>
              <a:rPr lang="en-US" sz="1200" dirty="0">
                <a:solidFill>
                  <a:srgbClr val="C00000"/>
                </a:solidFill>
              </a:rPr>
              <a:t>small changes in our data can yield large changes in our estimations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Singular = eigenvalues 0</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7161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25156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95676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learn from this formulation that Ridge helps because it shrinks the parameters (less model complexity translates to better out of sample error, provable with learning theory), This formulation is not the original one. In fact, originally, it was proposed as a way to solve instability in the Gram matrix by adding a constant to the eigenvalues.</a:t>
            </a:r>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168123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126574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224075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there's multicollinearity, you get a "ridge" in the likelihood function (likelihood is a function of the </a:t>
            </a:r>
            <a:r>
              <a:rPr lang="en-US" sz="1200" b="0" i="0" u="none" strike="noStrike" kern="1200" dirty="0">
                <a:solidFill>
                  <a:schemeClr val="tx1"/>
                </a:solidFill>
                <a:effectLst/>
                <a:latin typeface="+mn-lt"/>
                <a:ea typeface="+mn-ea"/>
                <a:cs typeface="+mn-cs"/>
              </a:rPr>
              <a:t>β</a:t>
            </a:r>
            <a:r>
              <a:rPr lang="en-US" sz="1200" b="0" i="0" kern="1200" dirty="0">
                <a:solidFill>
                  <a:schemeClr val="tx1"/>
                </a:solidFill>
                <a:effectLst/>
                <a:latin typeface="+mn-lt"/>
                <a:ea typeface="+mn-ea"/>
                <a:cs typeface="+mn-cs"/>
              </a:rPr>
              <a:t>'s). This in turn yields a long "valley" in the RSS (since RSS=</a:t>
            </a:r>
            <a:r>
              <a:rPr lang="en-US" sz="1200" b="0" i="0" u="none" strike="noStrike" kern="1200" dirty="0">
                <a:solidFill>
                  <a:schemeClr val="tx1"/>
                </a:solidFill>
                <a:effectLst/>
                <a:latin typeface="+mn-lt"/>
                <a:ea typeface="+mn-ea"/>
                <a:cs typeface="+mn-cs"/>
              </a:rPr>
              <a:t>−2logL−2log⁡L</a:t>
            </a:r>
            <a:r>
              <a:rPr lang="en-US" sz="1200" b="0" i="0" kern="1200" dirty="0">
                <a:solidFill>
                  <a:schemeClr val="tx1"/>
                </a:solidFill>
                <a:effectLst/>
                <a:latin typeface="+mn-lt"/>
                <a:ea typeface="+mn-ea"/>
                <a:cs typeface="+mn-cs"/>
              </a:rPr>
              <a:t>).</a:t>
            </a:r>
          </a:p>
          <a:p>
            <a:pPr fontAlgn="base"/>
            <a:r>
              <a:rPr lang="en-US" sz="1200" b="0" i="1" kern="1200" dirty="0">
                <a:solidFill>
                  <a:schemeClr val="tx1"/>
                </a:solidFill>
                <a:effectLst/>
                <a:latin typeface="+mn-lt"/>
                <a:ea typeface="+mn-ea"/>
                <a:cs typeface="+mn-cs"/>
              </a:rPr>
              <a:t>Ridge</a:t>
            </a:r>
            <a:r>
              <a:rPr lang="en-US" sz="1200" b="0" i="0" kern="1200" dirty="0">
                <a:solidFill>
                  <a:schemeClr val="tx1"/>
                </a:solidFill>
                <a:effectLst/>
                <a:latin typeface="+mn-lt"/>
                <a:ea typeface="+mn-ea"/>
                <a:cs typeface="+mn-cs"/>
              </a:rPr>
              <a:t> regression "fixes" the ridge - it adds a penalty that turns the ridge into a nice peak in likelihood space, equivalently a nice depression in the criterion we're minimizing.</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6107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 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10/2/19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54973184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sv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1.png"/><Relationship Id="rId4" Type="http://schemas.openxmlformats.org/officeDocument/2006/relationships/image" Target="../media/image33.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3.gi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170.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743" y="625746"/>
            <a:ext cx="10363200" cy="2260687"/>
          </a:xfrm>
        </p:spPr>
        <p:txBody>
          <a:bodyPr/>
          <a:lstStyle/>
          <a:p>
            <a:r>
              <a:rPr lang="en-US" dirty="0"/>
              <a:t>Advanced Section #3: </a:t>
            </a:r>
            <a:br>
              <a:rPr lang="en-US" dirty="0"/>
            </a:br>
            <a:r>
              <a:rPr lang="en-US" dirty="0"/>
              <a:t>Methods of Regularization and their justifications </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3" name="TextBox 2">
            <a:extLst>
              <a:ext uri="{FF2B5EF4-FFF2-40B4-BE49-F238E27FC236}">
                <a16:creationId xmlns="" xmlns:a16="http://schemas.microsoft.com/office/drawing/2014/main" id="{1C7FF8FC-6FD1-47C1-93C4-78E3204CFD4B}"/>
              </a:ext>
            </a:extLst>
          </p:cNvPr>
          <p:cNvSpPr txBox="1"/>
          <p:nvPr/>
        </p:nvSpPr>
        <p:spPr>
          <a:xfrm>
            <a:off x="304404" y="2076229"/>
            <a:ext cx="11517898" cy="584775"/>
          </a:xfrm>
          <a:prstGeom prst="rect">
            <a:avLst/>
          </a:prstGeom>
          <a:noFill/>
        </p:spPr>
        <p:txBody>
          <a:bodyPr wrap="none" rtlCol="0">
            <a:spAutoFit/>
          </a:bodyPr>
          <a:lstStyle/>
          <a:p>
            <a:pPr algn="ctr"/>
            <a:r>
              <a:rPr lang="en-US" sz="3200" dirty="0" err="1">
                <a:solidFill>
                  <a:srgbClr val="002060"/>
                </a:solidFill>
                <a:latin typeface="Karla"/>
              </a:rPr>
              <a:t>Robbert</a:t>
            </a:r>
            <a:r>
              <a:rPr lang="en-US" sz="3200" dirty="0">
                <a:solidFill>
                  <a:srgbClr val="002060"/>
                </a:solidFill>
                <a:latin typeface="Karla"/>
              </a:rPr>
              <a:t> </a:t>
            </a:r>
            <a:r>
              <a:rPr lang="en-US" sz="3200" dirty="0" err="1" smtClean="0">
                <a:solidFill>
                  <a:srgbClr val="002060"/>
                </a:solidFill>
                <a:latin typeface="Karla"/>
              </a:rPr>
              <a:t>Struyven</a:t>
            </a:r>
            <a:r>
              <a:rPr lang="en-US" sz="3200" dirty="0" smtClean="0">
                <a:solidFill>
                  <a:srgbClr val="002060"/>
                </a:solidFill>
                <a:latin typeface="Karla"/>
              </a:rPr>
              <a:t> and Pavlos Protopapas </a:t>
            </a:r>
            <a:r>
              <a:rPr lang="en-US" sz="3200" dirty="0">
                <a:solidFill>
                  <a:srgbClr val="002060"/>
                </a:solidFill>
                <a:latin typeface="Karla"/>
              </a:rPr>
              <a:t>(viz. Camilo </a:t>
            </a:r>
            <a:r>
              <a:rPr lang="en-US" sz="3200" dirty="0" err="1">
                <a:solidFill>
                  <a:srgbClr val="002060"/>
                </a:solidFill>
                <a:latin typeface="Karla"/>
              </a:rPr>
              <a:t>Fosco</a:t>
            </a:r>
            <a:r>
              <a:rPr lang="en-US" sz="3200" dirty="0">
                <a:solidFill>
                  <a:srgbClr val="002060"/>
                </a:solidFill>
                <a:latin typeface="Karla"/>
              </a:rPr>
              <a:t>) </a:t>
            </a:r>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CAB899-5720-48DF-B8A3-D2A96D20FFB7}"/>
              </a:ext>
            </a:extLst>
          </p:cNvPr>
          <p:cNvSpPr>
            <a:spLocks noGrp="1"/>
          </p:cNvSpPr>
          <p:nvPr>
            <p:ph type="title"/>
          </p:nvPr>
        </p:nvSpPr>
        <p:spPr/>
        <p:txBody>
          <a:bodyPr/>
          <a:lstStyle/>
          <a:p>
            <a:r>
              <a:rPr lang="en-US" dirty="0"/>
              <a:t>Motivation in short</a:t>
            </a:r>
          </a:p>
        </p:txBody>
      </p:sp>
      <p:sp>
        <p:nvSpPr>
          <p:cNvPr id="3" name="Content Placeholder 2">
            <a:extLst>
              <a:ext uri="{FF2B5EF4-FFF2-40B4-BE49-F238E27FC236}">
                <a16:creationId xmlns="" xmlns:a16="http://schemas.microsoft.com/office/drawing/2014/main" id="{E6D73C8E-AA8B-4198-A89C-EF859CF97E8D}"/>
              </a:ext>
            </a:extLst>
          </p:cNvPr>
          <p:cNvSpPr>
            <a:spLocks noGrp="1"/>
          </p:cNvSpPr>
          <p:nvPr>
            <p:ph idx="1"/>
          </p:nvPr>
        </p:nvSpPr>
        <p:spPr>
          <a:xfrm>
            <a:off x="932496" y="1177758"/>
            <a:ext cx="10327008" cy="4878913"/>
          </a:xfrm>
        </p:spPr>
        <p:txBody>
          <a:bodyPr/>
          <a:lstStyle/>
          <a:p>
            <a:pPr marL="457200" indent="-457200">
              <a:buFontTx/>
              <a:buChar char="-"/>
            </a:pPr>
            <a:r>
              <a:rPr lang="en-US" dirty="0">
                <a:solidFill>
                  <a:schemeClr val="tx1"/>
                </a:solidFill>
              </a:rPr>
              <a:t>We want </a:t>
            </a:r>
            <a:r>
              <a:rPr lang="en-US" dirty="0">
                <a:solidFill>
                  <a:srgbClr val="C00000"/>
                </a:solidFill>
              </a:rPr>
              <a:t>less complex models</a:t>
            </a:r>
            <a:r>
              <a:rPr lang="en-US" dirty="0">
                <a:solidFill>
                  <a:schemeClr val="tx1"/>
                </a:solidFill>
              </a:rPr>
              <a:t> to avoid overfitting and increase interpretability.</a:t>
            </a:r>
          </a:p>
          <a:p>
            <a:pPr marL="457200" indent="-457200">
              <a:buFontTx/>
              <a:buChar char="-"/>
            </a:pPr>
            <a:r>
              <a:rPr lang="en-US" dirty="0">
                <a:solidFill>
                  <a:schemeClr val="tx1"/>
                </a:solidFill>
              </a:rPr>
              <a:t>We want to be able to solve problems where</a:t>
            </a:r>
            <a:r>
              <a:rPr lang="en-US" dirty="0"/>
              <a:t> </a:t>
            </a:r>
            <a:r>
              <a:rPr lang="en-US" dirty="0">
                <a:solidFill>
                  <a:srgbClr val="00B050"/>
                </a:solidFill>
              </a:rPr>
              <a:t>p</a:t>
            </a:r>
            <a:r>
              <a:rPr lang="en-US" dirty="0"/>
              <a:t> = </a:t>
            </a:r>
            <a:r>
              <a:rPr lang="en-US" dirty="0">
                <a:solidFill>
                  <a:srgbClr val="FF0000"/>
                </a:solidFill>
              </a:rPr>
              <a:t>n </a:t>
            </a:r>
            <a:r>
              <a:rPr lang="en-US" dirty="0">
                <a:solidFill>
                  <a:schemeClr val="tx1"/>
                </a:solidFill>
              </a:rPr>
              <a:t>or</a:t>
            </a:r>
            <a:r>
              <a:rPr lang="en-US" dirty="0">
                <a:solidFill>
                  <a:srgbClr val="FF0000"/>
                </a:solidFill>
              </a:rPr>
              <a:t> </a:t>
            </a:r>
            <a:r>
              <a:rPr lang="en-US" dirty="0">
                <a:solidFill>
                  <a:srgbClr val="00B050"/>
                </a:solidFill>
              </a:rPr>
              <a:t>p</a:t>
            </a:r>
            <a:r>
              <a:rPr lang="en-US" dirty="0">
                <a:solidFill>
                  <a:srgbClr val="FF0000"/>
                </a:solidFill>
              </a:rPr>
              <a:t> </a:t>
            </a:r>
            <a:r>
              <a:rPr lang="en-US" dirty="0">
                <a:solidFill>
                  <a:schemeClr val="tx1"/>
                </a:solidFill>
              </a:rPr>
              <a:t>&gt;</a:t>
            </a:r>
            <a:r>
              <a:rPr lang="en-US" dirty="0">
                <a:solidFill>
                  <a:srgbClr val="FF0000"/>
                </a:solidFill>
              </a:rPr>
              <a:t> n</a:t>
            </a:r>
            <a:r>
              <a:rPr lang="en-US" dirty="0">
                <a:solidFill>
                  <a:schemeClr val="tx1"/>
                </a:solidFill>
              </a:rPr>
              <a:t>,</a:t>
            </a:r>
            <a:r>
              <a:rPr lang="en-US" dirty="0"/>
              <a:t> </a:t>
            </a:r>
            <a:r>
              <a:rPr lang="en-US" dirty="0">
                <a:solidFill>
                  <a:schemeClr val="tx1"/>
                </a:solidFill>
              </a:rPr>
              <a:t>and</a:t>
            </a:r>
            <a:r>
              <a:rPr lang="en-US" dirty="0"/>
              <a:t> </a:t>
            </a:r>
            <a:r>
              <a:rPr lang="en-US" dirty="0">
                <a:solidFill>
                  <a:schemeClr val="tx1"/>
                </a:solidFill>
              </a:rPr>
              <a:t>still generalize reasonably well.</a:t>
            </a:r>
          </a:p>
          <a:p>
            <a:pPr marL="457200" indent="-457200">
              <a:buFontTx/>
              <a:buChar char="-"/>
            </a:pPr>
            <a:r>
              <a:rPr lang="en-US" dirty="0">
                <a:solidFill>
                  <a:schemeClr val="tx1"/>
                </a:solidFill>
              </a:rPr>
              <a:t>We want to </a:t>
            </a:r>
            <a:r>
              <a:rPr lang="en-US" dirty="0">
                <a:solidFill>
                  <a:srgbClr val="C00000"/>
                </a:solidFill>
              </a:rPr>
              <a:t>reduce instability</a:t>
            </a:r>
            <a:r>
              <a:rPr lang="en-US" dirty="0">
                <a:solidFill>
                  <a:schemeClr val="tx1"/>
                </a:solidFill>
              </a:rPr>
              <a:t> (increase min eigenvalue/reduce condition number) in our estimators. We need to be better at estimating betas with colinear predictors.</a:t>
            </a:r>
          </a:p>
          <a:p>
            <a:pPr marL="457200" indent="-457200">
              <a:buFontTx/>
              <a:buChar char="-"/>
            </a:pPr>
            <a:r>
              <a:rPr lang="en-US" dirty="0">
                <a:solidFill>
                  <a:schemeClr val="tx1"/>
                </a:solidFill>
              </a:rPr>
              <a:t>In a nutshell, we want to avoid </a:t>
            </a:r>
            <a:r>
              <a:rPr lang="en-US" dirty="0">
                <a:solidFill>
                  <a:srgbClr val="C00000"/>
                </a:solidFill>
              </a:rPr>
              <a:t>ill-posed problems </a:t>
            </a:r>
            <a:r>
              <a:rPr lang="en-US" dirty="0">
                <a:solidFill>
                  <a:schemeClr val="tx1"/>
                </a:solidFill>
              </a:rPr>
              <a:t>(no solutions / solutions not unique / unstable solutions)</a:t>
            </a:r>
          </a:p>
          <a:p>
            <a:endParaRPr lang="en-US" dirty="0"/>
          </a:p>
          <a:p>
            <a:pPr marL="457200" indent="-457200">
              <a:buFontTx/>
              <a:buChar char="-"/>
            </a:pPr>
            <a:endParaRPr lang="en-US" dirty="0"/>
          </a:p>
        </p:txBody>
      </p:sp>
      <p:sp>
        <p:nvSpPr>
          <p:cNvPr id="4" name="Slide Number Placeholder 3">
            <a:extLst>
              <a:ext uri="{FF2B5EF4-FFF2-40B4-BE49-F238E27FC236}">
                <a16:creationId xmlns="" xmlns:a16="http://schemas.microsoft.com/office/drawing/2014/main" id="{5B209705-CB00-4505-A52C-0018E5554C95}"/>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4751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Ridge regression</a:t>
            </a:r>
          </a:p>
        </p:txBody>
      </p:sp>
      <p:sp>
        <p:nvSpPr>
          <p:cNvPr id="3" name="Text Placeholder 2">
            <a:extLst>
              <a:ext uri="{FF2B5EF4-FFF2-40B4-BE49-F238E27FC236}">
                <a16:creationId xmlns=""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Instability destroyer</a:t>
            </a:r>
          </a:p>
        </p:txBody>
      </p:sp>
      <p:sp>
        <p:nvSpPr>
          <p:cNvPr id="4" name="Slide Number Placeholder 3">
            <a:extLst>
              <a:ext uri="{FF2B5EF4-FFF2-40B4-BE49-F238E27FC236}">
                <a16:creationId xmlns=""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57936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 xmlns:a16="http://schemas.microsoft.com/office/drawing/2014/main" id="{3D7E0205-D513-4D29-B4B0-FBD225B300FA}"/>
              </a:ext>
            </a:extLst>
          </p:cNvPr>
          <p:cNvSpPr/>
          <p:nvPr/>
        </p:nvSpPr>
        <p:spPr>
          <a:xfrm>
            <a:off x="2876746" y="2667786"/>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410AE23-C196-4BAD-AFF5-9C398F9C37DE}"/>
              </a:ext>
            </a:extLst>
          </p:cNvPr>
          <p:cNvSpPr>
            <a:spLocks noGrp="1"/>
          </p:cNvSpPr>
          <p:nvPr>
            <p:ph type="title"/>
          </p:nvPr>
        </p:nvSpPr>
        <p:spPr/>
        <p:txBody>
          <a:bodyPr/>
          <a:lstStyle/>
          <a:p>
            <a:r>
              <a:rPr lang="en-US" dirty="0"/>
              <a:t>What is the Ridge estimator?</a:t>
            </a:r>
          </a:p>
        </p:txBody>
      </p:sp>
      <p:sp>
        <p:nvSpPr>
          <p:cNvPr id="4" name="Slide Number Placeholder 3">
            <a:extLst>
              <a:ext uri="{FF2B5EF4-FFF2-40B4-BE49-F238E27FC236}">
                <a16:creationId xmlns=""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12</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3D4FB17-F181-4A15-A760-31112FC7797F}"/>
                  </a:ext>
                </a:extLst>
              </p:cNvPr>
              <p:cNvSpPr>
                <a:spLocks noGrp="1"/>
              </p:cNvSpPr>
              <p:nvPr>
                <p:ph idx="1"/>
              </p:nvPr>
            </p:nvSpPr>
            <p:spPr>
              <a:xfrm>
                <a:off x="932496" y="1177758"/>
                <a:ext cx="10327008" cy="4977236"/>
              </a:xfrm>
            </p:spPr>
            <p:txBody>
              <a:bodyPr/>
              <a:lstStyle/>
              <a:p>
                <a:pPr marL="457200" indent="-457200">
                  <a:buFontTx/>
                  <a:buChar char="-"/>
                </a:pPr>
                <a:r>
                  <a:rPr lang="en-US" dirty="0"/>
                  <a:t>Regularized estimator proposed by </a:t>
                </a:r>
                <a:r>
                  <a:rPr lang="en-US" dirty="0" err="1">
                    <a:solidFill>
                      <a:schemeClr val="accent2">
                        <a:lumMod val="75000"/>
                      </a:schemeClr>
                    </a:solidFill>
                  </a:rPr>
                  <a:t>Hoerl</a:t>
                </a:r>
                <a:r>
                  <a:rPr lang="en-US" dirty="0"/>
                  <a:t> and </a:t>
                </a:r>
                <a:r>
                  <a:rPr lang="en-US" dirty="0">
                    <a:solidFill>
                      <a:schemeClr val="accent2">
                        <a:lumMod val="75000"/>
                      </a:schemeClr>
                    </a:solidFill>
                  </a:rPr>
                  <a:t>Kennard</a:t>
                </a:r>
                <a:r>
                  <a:rPr lang="en-US" dirty="0"/>
                  <a:t> (1970).</a:t>
                </a:r>
              </a:p>
              <a:p>
                <a:pPr marL="457200" indent="-457200">
                  <a:buFontTx/>
                  <a:buChar char="-"/>
                </a:pPr>
                <a:r>
                  <a:rPr lang="en-US" dirty="0"/>
                  <a:t>Imposes L2 penalty on the magnitude of the coefficients.</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𝑅𝑖𝑑𝑔𝑒</m:t>
                          </m:r>
                        </m:sub>
                      </m:sSub>
                      <m:r>
                        <a:rPr lang="en-US" b="0" i="1" dirty="0" smtClean="0">
                          <a:latin typeface="Cambria Math" panose="02040503050406030204" pitchFamily="18" charset="0"/>
                        </a:rPr>
                        <m:t>=</m:t>
                      </m:r>
                      <m:r>
                        <a:rPr lang="en-US" b="0" i="1" dirty="0" smtClean="0">
                          <a:latin typeface="Cambria Math" panose="02040503050406030204" pitchFamily="18" charset="0"/>
                        </a:rPr>
                        <m:t>𝑎𝑟𝑔𝑚𝑖</m:t>
                      </m:r>
                      <m:sSub>
                        <m:sSubPr>
                          <m:ctrlPr>
                            <a:rPr lang="en-US" b="0" i="1" dirty="0" smtClean="0">
                              <a:latin typeface="Cambria Math"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𝛽</m:t>
                          </m:r>
                        </m:sub>
                      </m:sSub>
                      <m:sSubSup>
                        <m:sSubSupPr>
                          <m:ctrlPr>
                            <a:rPr lang="en-US" b="0" i="1" dirty="0" smtClean="0">
                              <a:latin typeface="Cambria Math" charset="0"/>
                            </a:rPr>
                          </m:ctrlPr>
                        </m:sSubSupPr>
                        <m:e>
                          <m:d>
                            <m:dPr>
                              <m:begChr m:val="‖"/>
                              <m:endChr m:val="‖"/>
                              <m:ctrlPr>
                                <a:rPr lang="en-US" b="0" i="1" dirty="0" smtClean="0">
                                  <a:latin typeface="Cambria Math"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𝜆</m:t>
                      </m:r>
                      <m:sSubSup>
                        <m:sSubSupPr>
                          <m:ctrlPr>
                            <a:rPr lang="en-US" b="0" i="1" dirty="0" smtClean="0">
                              <a:latin typeface="Cambria Math" charset="0"/>
                            </a:rPr>
                          </m:ctrlPr>
                        </m:sSubSupPr>
                        <m:e>
                          <m:r>
                            <a:rPr lang="en-US" b="0" i="1" dirty="0" smtClean="0">
                              <a:latin typeface="Cambria Math" panose="02040503050406030204" pitchFamily="18" charset="0"/>
                            </a:rPr>
                            <m:t>|</m:t>
                          </m:r>
                          <m:d>
                            <m:dPr>
                              <m:begChr m:val="|"/>
                              <m:endChr m:val="|"/>
                              <m:ctrlPr>
                                <a:rPr lang="en-US" b="0" i="1" dirty="0" smtClean="0">
                                  <a:latin typeface="Cambria Math" charset="0"/>
                                </a:rPr>
                              </m:ctrlPr>
                            </m:dPr>
                            <m:e>
                              <m:r>
                                <a:rPr lang="en-US" b="0" i="1" dirty="0" smtClean="0">
                                  <a:latin typeface="Cambria Math" panose="02040503050406030204" pitchFamily="18" charset="0"/>
                                </a:rPr>
                                <m:t>𝛽</m:t>
                              </m:r>
                            </m:e>
                          </m:d>
                          <m:r>
                            <a:rPr lang="en-US" b="0" i="1" dirty="0" smtClean="0">
                              <a:latin typeface="Cambria Math" panose="02040503050406030204" pitchFamily="18" charset="0"/>
                            </a:rPr>
                            <m:t>|</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oMath>
                  </m:oMathPara>
                </a14:m>
                <a:endParaRPr lang="en-US" dirty="0"/>
              </a:p>
              <a:p>
                <a:endParaRPr lang="en-US" sz="5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dirty="0">
                              <a:ln w="0"/>
                              <a:solidFill>
                                <a:schemeClr val="tx1"/>
                              </a:solidFill>
                              <a:effectLst>
                                <a:outerShdw blurRad="38100" dist="19050" dir="2700000" algn="tl" rotWithShape="0">
                                  <a:schemeClr val="dk1">
                                    <a:alpha val="40000"/>
                                  </a:schemeClr>
                                </a:outerShdw>
                              </a:effectLst>
                              <a:latin typeface="Cambria Math" charset="0"/>
                            </a:rPr>
                          </m:ctrlPr>
                        </m:sSubPr>
                        <m:e>
                          <m:acc>
                            <m:accPr>
                              <m:chr m:val="̂"/>
                              <m:ctrlPr>
                                <a:rPr lang="en-US" i="1">
                                  <a:ln w="0"/>
                                  <a:solidFill>
                                    <a:schemeClr val="tx1"/>
                                  </a:solidFill>
                                  <a:effectLst>
                                    <a:outerShdw blurRad="38100" dist="19050" dir="2700000" algn="tl" rotWithShape="0">
                                      <a:schemeClr val="dk1">
                                        <a:alpha val="40000"/>
                                      </a:schemeClr>
                                    </a:outerShdw>
                                  </a:effectLst>
                                  <a:latin typeface="Cambria Math" charset="0"/>
                                </a:rPr>
                              </m:ctrlPr>
                            </m:accPr>
                            <m:e>
                              <m: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e>
                          </m:acc>
                        </m:e>
                        <m: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𝑅𝑖𝑑𝑔𝑒</m:t>
                          </m:r>
                        </m:sub>
                      </m:s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i="1" dirty="0" smtClean="0">
                              <a:ln w="0"/>
                              <a:solidFill>
                                <a:schemeClr val="tx1"/>
                              </a:solidFill>
                              <a:effectLst>
                                <a:outerShdw blurRad="38100" dist="19050" dir="2700000" algn="tl" rotWithShape="0">
                                  <a:schemeClr val="dk1">
                                    <a:alpha val="40000"/>
                                  </a:schemeClr>
                                </a:outerShdw>
                              </a:effectLst>
                              <a:latin typeface="Cambria Math" charset="0"/>
                            </a:rPr>
                          </m:ctrlPr>
                        </m:sSupPr>
                        <m:e>
                          <m:d>
                            <m:dPr>
                              <m:ctrlPr>
                                <a:rPr lang="en-US" i="1" dirty="0" smtClean="0">
                                  <a:ln w="0"/>
                                  <a:solidFill>
                                    <a:schemeClr val="tx1"/>
                                  </a:solidFill>
                                  <a:effectLst>
                                    <a:outerShdw blurRad="38100" dist="19050" dir="2700000" algn="tl" rotWithShape="0">
                                      <a:schemeClr val="dk1">
                                        <a:alpha val="40000"/>
                                      </a:schemeClr>
                                    </a:outerShdw>
                                  </a:effectLst>
                                  <a:latin typeface="Cambria Math" charset="0"/>
                                </a:rPr>
                              </m:ctrlPr>
                            </m:dPr>
                            <m:e>
                              <m:sSup>
                                <m:sSupPr>
                                  <m:ctrlPr>
                                    <a:rPr lang="en-US" i="1" dirty="0" smtClean="0">
                                      <a:ln w="0"/>
                                      <a:solidFill>
                                        <a:schemeClr val="tx1"/>
                                      </a:solidFill>
                                      <a:effectLst>
                                        <a:outerShdw blurRad="38100" dist="19050" dir="2700000" algn="tl" rotWithShape="0">
                                          <a:schemeClr val="dk1">
                                            <a:alpha val="40000"/>
                                          </a:schemeClr>
                                        </a:outerShdw>
                                      </a:effectLst>
                                      <a:latin typeface="Cambria Math"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𝜆</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𝐼</m:t>
                              </m:r>
                            </m:e>
                          </m:d>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p>
                      <m:sSup>
                        <m:sSupPr>
                          <m:ctrlPr>
                            <a:rPr lang="en-US" i="1" dirty="0" smtClean="0">
                              <a:ln w="0"/>
                              <a:solidFill>
                                <a:schemeClr val="tx1"/>
                              </a:solidFill>
                              <a:effectLst>
                                <a:outerShdw blurRad="38100" dist="19050" dir="2700000" algn="tl" rotWithShape="0">
                                  <a:schemeClr val="dk1">
                                    <a:alpha val="40000"/>
                                  </a:schemeClr>
                                </a:outerShdw>
                              </a:effectLst>
                              <a:latin typeface="Cambria Math"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𝑌</m:t>
                      </m:r>
                    </m:oMath>
                  </m:oMathPara>
                </a14:m>
                <a:endParaRPr lang="en-US" dirty="0">
                  <a:ln w="0"/>
                  <a:solidFill>
                    <a:schemeClr val="tx1"/>
                  </a:solidFill>
                  <a:effectLst>
                    <a:outerShdw blurRad="38100" dist="19050" dir="2700000" algn="tl" rotWithShape="0">
                      <a:schemeClr val="dk1">
                        <a:alpha val="40000"/>
                      </a:schemeClr>
                    </a:outerShdw>
                  </a:effectLst>
                </a:endParaRPr>
              </a:p>
              <a:p>
                <a:endParaRPr lang="en-US" dirty="0"/>
              </a:p>
              <a:p>
                <a:pPr marL="457200" indent="-457200">
                  <a:buFontTx/>
                  <a:buChar char="-"/>
                </a:pPr>
                <a:r>
                  <a:rPr lang="en-US" dirty="0"/>
                  <a:t>In practice, the ridge estimator reduces the complexity of the model by shrinking the coefficients, but it doesn’t nullify them.</a:t>
                </a:r>
              </a:p>
              <a:p>
                <a:pPr marL="457200" indent="-457200">
                  <a:buFontTx/>
                  <a:buChar char="-"/>
                </a:pPr>
                <a:r>
                  <a:rPr lang="en-US" dirty="0"/>
                  <a:t>The lambda factor controls the amount of regularization.</a:t>
                </a:r>
              </a:p>
              <a:p>
                <a:endParaRPr lang="en-US" sz="2400" dirty="0">
                  <a:solidFill>
                    <a:srgbClr val="C00000"/>
                  </a:solidFill>
                </a:endParaRP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932496" y="1177758"/>
                <a:ext cx="10327008" cy="4977236"/>
              </a:xfrm>
              <a:blipFill>
                <a:blip r:embed="rId3"/>
                <a:stretch>
                  <a:fillRect l="-1240" t="-1346"/>
                </a:stretch>
              </a:blipFill>
            </p:spPr>
            <p:txBody>
              <a:bodyPr/>
              <a:lstStyle/>
              <a:p>
                <a:r>
                  <a:rPr lang="en-US">
                    <a:noFill/>
                  </a:rPr>
                  <a:t> </a:t>
                </a:r>
              </a:p>
            </p:txBody>
          </p:sp>
        </mc:Fallback>
      </mc:AlternateContent>
      <p:sp>
        <p:nvSpPr>
          <p:cNvPr id="7" name="Oval 6">
            <a:extLst>
              <a:ext uri="{FF2B5EF4-FFF2-40B4-BE49-F238E27FC236}">
                <a16:creationId xmlns="" xmlns:a16="http://schemas.microsoft.com/office/drawing/2014/main" id="{2B96872F-4188-41A6-AD25-5E9C394A7ABF}"/>
              </a:ext>
            </a:extLst>
          </p:cNvPr>
          <p:cNvSpPr/>
          <p:nvPr/>
        </p:nvSpPr>
        <p:spPr>
          <a:xfrm>
            <a:off x="7955785" y="2702208"/>
            <a:ext cx="36950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 xmlns:a16="http://schemas.microsoft.com/office/drawing/2014/main" id="{AC8FF2DA-B6B7-4EA1-A42F-0D24D1C58DE0}"/>
              </a:ext>
            </a:extLst>
          </p:cNvPr>
          <p:cNvSpPr txBox="1"/>
          <p:nvPr/>
        </p:nvSpPr>
        <p:spPr>
          <a:xfrm>
            <a:off x="9570884" y="2825602"/>
            <a:ext cx="2121991"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Regularization factor</a:t>
            </a:r>
          </a:p>
        </p:txBody>
      </p:sp>
      <p:sp>
        <p:nvSpPr>
          <p:cNvPr id="9" name="Freeform: Shape 8">
            <a:extLst>
              <a:ext uri="{FF2B5EF4-FFF2-40B4-BE49-F238E27FC236}">
                <a16:creationId xmlns="" xmlns:a16="http://schemas.microsoft.com/office/drawing/2014/main" id="{014AF8B5-8378-48E7-A0A7-160303BB99E3}"/>
              </a:ext>
            </a:extLst>
          </p:cNvPr>
          <p:cNvSpPr/>
          <p:nvPr/>
        </p:nvSpPr>
        <p:spPr>
          <a:xfrm>
            <a:off x="8325293"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39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animBg="1"/>
      <p:bldP spid="8" grpId="0" uiExpand="1"/>
      <p:bldP spid="9"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4FB80F-4EB1-45C7-B704-82B085CC799B}"/>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BEC3D18-A2C6-49A6-96CA-22A30FBBCDAF}"/>
                  </a:ext>
                </a:extLst>
              </p:cNvPr>
              <p:cNvSpPr>
                <a:spLocks noGrp="1"/>
              </p:cNvSpPr>
              <p:nvPr>
                <p:ph idx="1"/>
              </p:nvPr>
            </p:nvSpPr>
            <p:spPr>
              <a:xfrm>
                <a:off x="932496" y="1192541"/>
                <a:ext cx="10327008" cy="4986317"/>
              </a:xfrm>
            </p:spPr>
            <p:txBody>
              <a:bodyPr/>
              <a:lstStyle/>
              <a:p>
                <a14:m>
                  <m:oMath xmlns:m="http://schemas.openxmlformats.org/officeDocument/2006/math">
                    <m:sSup>
                      <m:sSupPr>
                        <m:ctrlPr>
                          <a:rPr lang="en-US" b="0" i="1" smtClean="0">
                            <a:latin typeface="Cambria Math" charset="0"/>
                          </a:rPr>
                        </m:ctrlPr>
                      </m:sSupPr>
                      <m:e>
                        <m:d>
                          <m:dPr>
                            <m:ctrlPr>
                              <a:rPr lang="en-US" b="0" i="1" smtClean="0">
                                <a:latin typeface="Cambria Math" charset="0"/>
                              </a:rPr>
                            </m:ctrlPr>
                          </m:dPr>
                          <m:e>
                            <m:sSup>
                              <m:sSupPr>
                                <m:ctrlPr>
                                  <a:rPr lang="en-US" b="0" i="1" smtClean="0">
                                    <a:latin typeface="Cambria Math"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oMath>
                </a14:m>
                <a:r>
                  <a:rPr lang="en-US" dirty="0"/>
                  <a:t> is considered unstable (or super-collinear) if eigenvalues are close to zero. </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d>
                            <m:dPr>
                              <m:ctrlPr>
                                <a:rPr lang="en-US" b="0" i="1" smtClean="0">
                                  <a:latin typeface="Cambria Math" charset="0"/>
                                </a:rPr>
                              </m:ctrlPr>
                            </m:dPr>
                            <m:e>
                              <m:sSup>
                                <m:sSupPr>
                                  <m:ctrlPr>
                                    <a:rPr lang="en-US" b="0" i="1" smtClean="0">
                                      <a:latin typeface="Cambria Math"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charset="0"/>
                            </a:rPr>
                          </m:ctrlPr>
                        </m:sSupPr>
                        <m:e>
                          <m:r>
                            <m:rPr>
                              <m:sty m:val="p"/>
                            </m:rPr>
                            <a:rPr lang="en-US" b="0" i="0" smtClean="0">
                              <a:latin typeface="Cambria Math" panose="02040503050406030204" pitchFamily="18" charset="0"/>
                            </a:rPr>
                            <m:t>Λ</m:t>
                          </m:r>
                        </m:e>
                        <m:sup>
                          <m:r>
                            <a:rPr lang="en-US" b="0" i="0" smtClean="0">
                              <a:latin typeface="Cambria Math" panose="02040503050406030204" pitchFamily="18" charset="0"/>
                            </a:rPr>
                            <m:t>−1</m:t>
                          </m:r>
                        </m:sup>
                      </m:sSup>
                      <m:sSup>
                        <m:sSupPr>
                          <m:ctrlPr>
                            <a:rPr lang="en-US" b="0" i="1" smtClean="0">
                              <a:latin typeface="Cambria Math"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−1</m:t>
                          </m:r>
                        </m:sup>
                      </m:sSup>
                    </m:oMath>
                  </m:oMathPara>
                </a14:m>
                <a:endParaRPr lang="en-US" dirty="0"/>
              </a:p>
              <a:p>
                <a:endParaRPr lang="en-US" dirty="0"/>
              </a:p>
              <a:p>
                <a:endParaRPr lang="en-US" dirty="0"/>
              </a:p>
              <a:p>
                <a:endParaRPr lang="en-US" dirty="0"/>
              </a:p>
              <a:p>
                <a:r>
                  <a:rPr lang="en-US" dirty="0"/>
                  <a:t>If the eigenvalues </a:t>
                </a:r>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are close to zero, </a:t>
                </a:r>
                <a14:m>
                  <m:oMath xmlns:m="http://schemas.openxmlformats.org/officeDocument/2006/math">
                    <m:sSup>
                      <m:sSupPr>
                        <m:ctrlPr>
                          <a:rPr lang="en-US" b="0" i="1" smtClean="0">
                            <a:latin typeface="Cambria Math" charset="0"/>
                          </a:rPr>
                        </m:ctrlPr>
                      </m:sSupPr>
                      <m:e>
                        <m:r>
                          <m:rPr>
                            <m:sty m:val="p"/>
                          </m:rPr>
                          <a:rPr lang="en-US" b="0" i="0" smtClean="0">
                            <a:latin typeface="Cambria Math" panose="02040503050406030204" pitchFamily="18" charset="0"/>
                          </a:rPr>
                          <m:t>Λ</m:t>
                        </m:r>
                      </m:e>
                      <m:sup>
                        <m:r>
                          <a:rPr lang="en-US" b="0" i="1" smtClean="0">
                            <a:latin typeface="Cambria Math" panose="02040503050406030204" pitchFamily="18" charset="0"/>
                          </a:rPr>
                          <m:t>−1</m:t>
                        </m:r>
                      </m:sup>
                    </m:sSup>
                  </m:oMath>
                </a14:m>
                <a:r>
                  <a:rPr lang="en-US" dirty="0"/>
                  <a:t> will have extremely large diagonal values.</a:t>
                </a:r>
                <a14:m>
                  <m:oMath xmlns:m="http://schemas.openxmlformats.org/officeDocument/2006/math">
                    <m:r>
                      <a:rPr lang="en-US" b="0" i="0" smtClean="0">
                        <a:latin typeface="Cambria Math" panose="02040503050406030204" pitchFamily="18" charset="0"/>
                      </a:rPr>
                      <m:t>  </m:t>
                    </m:r>
                    <m:sSup>
                      <m:sSupPr>
                        <m:ctrlPr>
                          <a:rPr lang="en-US" i="1">
                            <a:latin typeface="Cambria Math" charset="0"/>
                          </a:rPr>
                        </m:ctrlPr>
                      </m:sSupPr>
                      <m:e>
                        <m:d>
                          <m:dPr>
                            <m:ctrlPr>
                              <a:rPr lang="en-US" i="1">
                                <a:latin typeface="Cambria Math" charset="0"/>
                              </a:rPr>
                            </m:ctrlPr>
                          </m:dPr>
                          <m:e>
                            <m:sSup>
                              <m:sSupPr>
                                <m:ctrlPr>
                                  <a:rPr lang="en-US" i="1">
                                    <a:latin typeface="Cambria Math"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 </m:t>
                    </m:r>
                  </m:oMath>
                </a14:m>
                <a:r>
                  <a:rPr lang="en-US" dirty="0"/>
                  <a:t> will be very hard to find numerically.</a:t>
                </a:r>
              </a:p>
              <a:p>
                <a:pPr algn="ctr"/>
                <a:r>
                  <a:rPr lang="en-US" dirty="0"/>
                  <a:t>What can we do?	</a:t>
                </a:r>
              </a:p>
              <a:p>
                <a:endParaRPr lang="en-US" dirty="0"/>
              </a:p>
            </p:txBody>
          </p:sp>
        </mc:Choice>
        <mc:Fallback xmlns="">
          <p:sp>
            <p:nvSpPr>
              <p:cNvPr id="3" name="Content Placeholder 2">
                <a:extLst>
                  <a:ext uri="{FF2B5EF4-FFF2-40B4-BE49-F238E27FC236}">
                    <a16:creationId xmlns:a16="http://schemas.microsoft.com/office/drawing/2014/main" id="{CBEC3D18-A2C6-49A6-96CA-22A30FBBCDAF}"/>
                  </a:ext>
                </a:extLst>
              </p:cNvPr>
              <p:cNvSpPr>
                <a:spLocks noGrp="1" noRot="1" noChangeAspect="1" noMove="1" noResize="1" noEditPoints="1" noAdjustHandles="1" noChangeArrowheads="1" noChangeShapeType="1" noTextEdit="1"/>
              </p:cNvSpPr>
              <p:nvPr>
                <p:ph idx="1"/>
              </p:nvPr>
            </p:nvSpPr>
            <p:spPr>
              <a:xfrm>
                <a:off x="932496" y="1192541"/>
                <a:ext cx="10327008" cy="4986317"/>
              </a:xfrm>
              <a:blipFill>
                <a:blip r:embed="rId3"/>
                <a:stretch>
                  <a:fillRect l="-1240" t="-1222" r="-100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377A1232-23AF-4AAD-8CFA-14DE844CE924}"/>
              </a:ext>
            </a:extLst>
          </p:cNvPr>
          <p:cNvSpPr>
            <a:spLocks noGrp="1"/>
          </p:cNvSpPr>
          <p:nvPr>
            <p:ph type="sldNum" sz="quarter" idx="12"/>
          </p:nvPr>
        </p:nvSpPr>
        <p:spPr/>
        <p:txBody>
          <a:bodyPr/>
          <a:lstStyle/>
          <a:p>
            <a:fld id="{AD29F1E6-0A42-6342-8A19-FA364A33AB30}" type="slidenum">
              <a:rPr lang="en-US" smtClean="0"/>
              <a:t>13</a:t>
            </a:fld>
            <a:endParaRPr lang="en-US"/>
          </a:p>
        </p:txBody>
      </p:sp>
      <p:sp>
        <p:nvSpPr>
          <p:cNvPr id="5" name="TextBox 4">
            <a:extLst>
              <a:ext uri="{FF2B5EF4-FFF2-40B4-BE49-F238E27FC236}">
                <a16:creationId xmlns="" xmlns:a16="http://schemas.microsoft.com/office/drawing/2014/main" id="{1F9C8824-3019-460C-AF90-EF129C72E232}"/>
              </a:ext>
            </a:extLst>
          </p:cNvPr>
          <p:cNvSpPr txBox="1"/>
          <p:nvPr/>
        </p:nvSpPr>
        <p:spPr>
          <a:xfrm>
            <a:off x="5779365" y="2532198"/>
            <a:ext cx="2405848" cy="369332"/>
          </a:xfrm>
          <a:prstGeom prst="rect">
            <a:avLst/>
          </a:prstGeom>
          <a:noFill/>
        </p:spPr>
        <p:txBody>
          <a:bodyPr wrap="square" rtlCol="0">
            <a:spAutoFit/>
          </a:bodyPr>
          <a:lstStyle/>
          <a:p>
            <a:pPr algn="ctr"/>
            <a:r>
              <a:rPr lang="en-US" dirty="0" err="1">
                <a:solidFill>
                  <a:srgbClr val="C00000"/>
                </a:solidFill>
              </a:rPr>
              <a:t>Eigendecompostion</a:t>
            </a:r>
            <a:endParaRPr lang="en-US" dirty="0">
              <a:solidFill>
                <a:srgbClr val="C00000"/>
              </a:solidFill>
            </a:endParaRPr>
          </a:p>
        </p:txBody>
      </p:sp>
      <p:cxnSp>
        <p:nvCxnSpPr>
          <p:cNvPr id="7" name="Straight Connector 6">
            <a:extLst>
              <a:ext uri="{FF2B5EF4-FFF2-40B4-BE49-F238E27FC236}">
                <a16:creationId xmlns="" xmlns:a16="http://schemas.microsoft.com/office/drawing/2014/main" id="{09000E17-0B46-4188-B4AF-3F25C50B0CF9}"/>
              </a:ext>
            </a:extLst>
          </p:cNvPr>
          <p:cNvCxnSpPr/>
          <p:nvPr/>
        </p:nvCxnSpPr>
        <p:spPr>
          <a:xfrm>
            <a:off x="6258757" y="2532198"/>
            <a:ext cx="1429305" cy="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9DFDBBAF-630C-43F9-B1E1-CB24178F354F}"/>
                  </a:ext>
                </a:extLst>
              </p:cNvPr>
              <p:cNvSpPr/>
              <p:nvPr/>
            </p:nvSpPr>
            <p:spPr>
              <a:xfrm>
                <a:off x="4769236" y="3029186"/>
                <a:ext cx="2979042" cy="1070549"/>
              </a:xfrm>
              <a:prstGeom prst="rect">
                <a:avLst/>
              </a:prstGeom>
            </p:spPr>
            <p:txBody>
              <a:bodyPr wrap="square">
                <a:spAutoFit/>
              </a:bodyPr>
              <a:lstStyle/>
              <a:p>
                <a14:m>
                  <m:oMath xmlns:m="http://schemas.openxmlformats.org/officeDocument/2006/math">
                    <m:sSup>
                      <m:sSupPr>
                        <m:ctrlPr>
                          <a:rPr lang="en-US" sz="2000" i="1">
                            <a:latin typeface="Cambria Math" charset="0"/>
                          </a:rPr>
                        </m:ctrlPr>
                      </m:sSupPr>
                      <m:e>
                        <m:r>
                          <m:rPr>
                            <m:sty m:val="p"/>
                          </m:rPr>
                          <a:rPr lang="en-US" sz="2000">
                            <a:latin typeface="Cambria Math" panose="02040503050406030204" pitchFamily="18" charset="0"/>
                          </a:rPr>
                          <m:t>Λ</m:t>
                        </m:r>
                      </m:e>
                      <m:sup>
                        <m:r>
                          <a:rPr lang="en-US" sz="2000">
                            <a:latin typeface="Cambria Math" panose="02040503050406030204" pitchFamily="18" charset="0"/>
                          </a:rPr>
                          <m:t>−1</m:t>
                        </m:r>
                      </m:sup>
                    </m:sSup>
                    <m:r>
                      <a:rPr lang="en-US" sz="2000">
                        <a:latin typeface="Cambria Math" panose="02040503050406030204" pitchFamily="18" charset="0"/>
                      </a:rPr>
                      <m:t>=</m:t>
                    </m:r>
                    <m:d>
                      <m:dPr>
                        <m:begChr m:val="["/>
                        <m:endChr m:val="]"/>
                        <m:ctrlPr>
                          <a:rPr lang="en-US" sz="2000" i="1">
                            <a:latin typeface="Cambria Math" charset="0"/>
                          </a:rPr>
                        </m:ctrlPr>
                      </m:dPr>
                      <m:e>
                        <m:m>
                          <m:mPr>
                            <m:mcs>
                              <m:mc>
                                <m:mcPr>
                                  <m:count m:val="3"/>
                                  <m:mcJc m:val="center"/>
                                </m:mcPr>
                              </m:mc>
                            </m:mcs>
                            <m:ctrlPr>
                              <a:rPr lang="en-US" sz="2000" i="1">
                                <a:latin typeface="Cambria Math" charset="0"/>
                              </a:rPr>
                            </m:ctrlPr>
                          </m:mPr>
                          <m:mr>
                            <m:e>
                              <m:sSubSup>
                                <m:sSubSupPr>
                                  <m:ctrlPr>
                                    <a:rPr lang="en-US" sz="2000" i="1">
                                      <a:latin typeface="Cambria Math" charset="0"/>
                                    </a:rPr>
                                  </m:ctrlPr>
                                </m:sSubSupPr>
                                <m:e>
                                  <m:r>
                                    <m:rPr>
                                      <m:brk m:alnAt="7"/>
                                    </m:rPr>
                                    <a:rPr lang="en-US" sz="2000" i="1">
                                      <a:latin typeface="Cambria Math" panose="02040503050406030204" pitchFamily="18" charset="0"/>
                                    </a:rPr>
                                    <m:t>𝑘</m:t>
                                  </m:r>
                                </m:e>
                                <m:sub>
                                  <m:r>
                                    <m:rPr>
                                      <m:brk m:alnAt="7"/>
                                    </m:rPr>
                                    <a:rPr lang="en-US" sz="2000" i="1">
                                      <a:latin typeface="Cambria Math" panose="02040503050406030204" pitchFamily="18" charset="0"/>
                                    </a:rPr>
                                    <m:t>1</m:t>
                                  </m:r>
                                </m:sub>
                                <m:sup>
                                  <m:r>
                                    <m:rPr>
                                      <m:brk m:alnAt="7"/>
                                    </m:rPr>
                                    <a:rPr lang="en-US" sz="2000" i="1">
                                      <a:latin typeface="Cambria Math" panose="02040503050406030204" pitchFamily="18" charset="0"/>
                                    </a:rPr>
                                    <m:t>−</m:t>
                                  </m:r>
                                  <m:r>
                                    <a:rPr lang="en-US" sz="2000" i="1">
                                      <a:latin typeface="Cambria Math" panose="02040503050406030204" pitchFamily="18" charset="0"/>
                                    </a:rPr>
                                    <m:t>1</m:t>
                                  </m:r>
                                </m:sup>
                              </m:sSubSup>
                            </m:e>
                            <m:e>
                              <m:r>
                                <a:rPr lang="en-US" sz="2000" i="1">
                                  <a:latin typeface="Cambria Math" panose="02040503050406030204" pitchFamily="18" charset="0"/>
                                </a:rPr>
                                <m:t>0</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Sup>
                                <m:sSubSupPr>
                                  <m:ctrlPr>
                                    <a:rPr lang="en-US" sz="2000" i="1">
                                      <a:latin typeface="Cambria Math" charset="0"/>
                                    </a:rPr>
                                  </m:ctrlPr>
                                </m:sSubSupPr>
                                <m:e>
                                  <m:r>
                                    <a:rPr lang="en-US" sz="2000" i="1">
                                      <a:latin typeface="Cambria Math" panose="02040503050406030204" pitchFamily="18" charset="0"/>
                                    </a:rPr>
                                    <m:t>𝑘</m:t>
                                  </m:r>
                                </m:e>
                                <m:sub>
                                  <m:r>
                                    <a:rPr lang="en-US" sz="2000" i="1">
                                      <a:latin typeface="Cambria Math" panose="02040503050406030204" pitchFamily="18" charset="0"/>
                                    </a:rPr>
                                    <m:t>𝑝</m:t>
                                  </m:r>
                                </m:sub>
                                <m:sup>
                                  <m:r>
                                    <a:rPr lang="en-US" sz="2000" i="1">
                                      <a:latin typeface="Cambria Math" panose="02040503050406030204" pitchFamily="18" charset="0"/>
                                    </a:rPr>
                                    <m:t>−1</m:t>
                                  </m:r>
                                </m:sup>
                              </m:sSubSup>
                            </m:e>
                          </m:mr>
                        </m:m>
                      </m:e>
                    </m:d>
                  </m:oMath>
                </a14:m>
                <a:r>
                  <a:rPr lang="en-US" sz="2000" dirty="0"/>
                  <a:t>.</a:t>
                </a:r>
              </a:p>
            </p:txBody>
          </p:sp>
        </mc:Choice>
        <mc:Fallback xmlns="">
          <p:sp>
            <p:nvSpPr>
              <p:cNvPr id="8" name="Rectangle 7">
                <a:extLst>
                  <a:ext uri="{FF2B5EF4-FFF2-40B4-BE49-F238E27FC236}">
                    <a16:creationId xmlns:a16="http://schemas.microsoft.com/office/drawing/2014/main" id="{9DFDBBAF-630C-43F9-B1E1-CB24178F354F}"/>
                  </a:ext>
                </a:extLst>
              </p:cNvPr>
              <p:cNvSpPr>
                <a:spLocks noRot="1" noChangeAspect="1" noMove="1" noResize="1" noEditPoints="1" noAdjustHandles="1" noChangeArrowheads="1" noChangeShapeType="1" noTextEdit="1"/>
              </p:cNvSpPr>
              <p:nvPr/>
            </p:nvSpPr>
            <p:spPr>
              <a:xfrm>
                <a:off x="4769236" y="3029186"/>
                <a:ext cx="2979042" cy="10705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18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0FA290-3B5E-47F9-9728-6BBE1DD02114}"/>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DE874BF-FAE5-4902-BAD5-5B08A0D1441B}"/>
                  </a:ext>
                </a:extLst>
              </p:cNvPr>
              <p:cNvSpPr>
                <a:spLocks noGrp="1"/>
              </p:cNvSpPr>
              <p:nvPr>
                <p:ph idx="1"/>
              </p:nvPr>
            </p:nvSpPr>
            <p:spPr>
              <a:xfrm>
                <a:off x="932496" y="1177758"/>
                <a:ext cx="10327008" cy="4814669"/>
              </a:xfrm>
            </p:spPr>
            <p:txBody>
              <a:bodyPr/>
              <a:lstStyle/>
              <a:p>
                <a:pPr algn="ctr"/>
                <a:r>
                  <a:rPr lang="en-US" sz="4000" dirty="0"/>
                  <a:t>Just add a constant to the eigenvalues.</a:t>
                </a:r>
              </a:p>
              <a:p>
                <a:pPr algn="ct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charset="0"/>
                            </a:rPr>
                          </m:ctrlPr>
                        </m:dPr>
                        <m:e>
                          <m:sSup>
                            <m:sSupPr>
                              <m:ctrlPr>
                                <a:rPr lang="en-US" i="1">
                                  <a:latin typeface="Cambria Math"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smtClean="0">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e>
                      </m:d>
                      <m:sSup>
                        <m:sSupPr>
                          <m:ctrlPr>
                            <a:rPr lang="en-US" i="1">
                              <a:latin typeface="Cambria Math"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𝑄</m:t>
                      </m:r>
                      <m:sSup>
                        <m:sSupPr>
                          <m:ctrlPr>
                            <a:rPr lang="en-US" i="1">
                              <a:latin typeface="Cambria Math"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𝑄</m:t>
                      </m:r>
                      <m:sSup>
                        <m:sSupPr>
                          <m:ctrlPr>
                            <a:rPr lang="en-US" i="1">
                              <a:latin typeface="Cambria Math"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solidFill>
                                <a:srgbClr val="C00000"/>
                              </a:solidFill>
                              <a:latin typeface="Cambria Math" charset="0"/>
                            </a:rPr>
                          </m:ctrlPr>
                        </m:sSupPr>
                        <m:e>
                          <m:r>
                            <a:rPr lang="en-US" i="1">
                              <a:solidFill>
                                <a:srgbClr val="C00000"/>
                              </a:solidFill>
                              <a:latin typeface="Cambria Math" panose="02040503050406030204" pitchFamily="18" charset="0"/>
                            </a:rPr>
                            <m:t>𝑋</m:t>
                          </m:r>
                        </m:e>
                        <m:sup>
                          <m:r>
                            <a:rPr lang="en-US" i="1">
                              <a:solidFill>
                                <a:srgbClr val="C00000"/>
                              </a:solidFill>
                              <a:latin typeface="Cambria Math" panose="02040503050406030204" pitchFamily="18" charset="0"/>
                            </a:rPr>
                            <m:t>𝑇</m:t>
                          </m:r>
                        </m:sup>
                      </m:sSup>
                      <m:r>
                        <a:rPr lang="en-US" i="1">
                          <a:solidFill>
                            <a:srgbClr val="C00000"/>
                          </a:solidFill>
                          <a:latin typeface="Cambria Math" panose="02040503050406030204" pitchFamily="18" charset="0"/>
                        </a:rPr>
                        <m:t>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oMath>
                  </m:oMathPara>
                </a14:m>
                <a:endParaRPr lang="en-US" dirty="0"/>
              </a:p>
              <a:p>
                <a:endParaRPr lang="en-US" dirty="0"/>
              </a:p>
              <a:p>
                <a:endParaRPr lang="en-US" dirty="0"/>
              </a:p>
              <a:p>
                <a:pPr algn="ctr"/>
                <a:r>
                  <a:rPr lang="en-US" dirty="0"/>
                  <a:t>We can find a new estimator:</a:t>
                </a:r>
              </a:p>
              <a:p>
                <a:pPr algn="ctr"/>
                <a14:m>
                  <m:oMathPara xmlns:m="http://schemas.openxmlformats.org/officeDocument/2006/math">
                    <m:oMathParaPr>
                      <m:jc m:val="centerGroup"/>
                    </m:oMathParaPr>
                    <m:oMath xmlns:m="http://schemas.openxmlformats.org/officeDocument/2006/math">
                      <m:sSub>
                        <m:sSubPr>
                          <m:ctrlPr>
                            <a:rPr lang="en-US" i="1" dirty="0">
                              <a:latin typeface="Cambria Math" charset="0"/>
                            </a:rPr>
                          </m:ctrlPr>
                        </m:sSubPr>
                        <m:e>
                          <m:acc>
                            <m:accPr>
                              <m:chr m:val="̂"/>
                              <m:ctrlPr>
                                <a:rPr lang="en-US" i="1">
                                  <a:latin typeface="Cambria Math" charset="0"/>
                                </a:rPr>
                              </m:ctrlPr>
                            </m:accPr>
                            <m:e>
                              <m:r>
                                <a:rPr lang="en-US" i="1">
                                  <a:latin typeface="Cambria Math" panose="02040503050406030204" pitchFamily="18" charset="0"/>
                                </a:rPr>
                                <m:t>𝛽</m:t>
                              </m:r>
                            </m:e>
                          </m:acc>
                        </m:e>
                        <m:sub>
                          <m:r>
                            <a:rPr lang="en-US" i="1" dirty="0">
                              <a:latin typeface="Cambria Math" panose="02040503050406030204" pitchFamily="18" charset="0"/>
                            </a:rPr>
                            <m:t>𝑅𝑖𝑑𝑔𝑒</m:t>
                          </m:r>
                        </m:sub>
                      </m:sSub>
                      <m:r>
                        <a:rPr lang="en-US" i="1" dirty="0">
                          <a:latin typeface="Cambria Math" panose="02040503050406030204" pitchFamily="18" charset="0"/>
                        </a:rPr>
                        <m:t>=</m:t>
                      </m:r>
                      <m:sSup>
                        <m:sSupPr>
                          <m:ctrlPr>
                            <a:rPr lang="en-US" i="1" dirty="0">
                              <a:latin typeface="Cambria Math" charset="0"/>
                            </a:rPr>
                          </m:ctrlPr>
                        </m:sSupPr>
                        <m:e>
                          <m:d>
                            <m:dPr>
                              <m:ctrlPr>
                                <a:rPr lang="en-US" i="1" dirty="0">
                                  <a:latin typeface="Cambria Math" charset="0"/>
                                </a:rPr>
                              </m:ctrlPr>
                            </m:dPr>
                            <m:e>
                              <m:sSup>
                                <m:sSupPr>
                                  <m:ctrlPr>
                                    <a:rPr lang="en-US" i="1" dirty="0" smtClean="0">
                                      <a:solidFill>
                                        <a:srgbClr val="C00000"/>
                                      </a:solidFill>
                                      <a:latin typeface="Cambria Math" charset="0"/>
                                    </a:rPr>
                                  </m:ctrlPr>
                                </m:sSupPr>
                                <m:e>
                                  <m:r>
                                    <a:rPr lang="en-US" i="1" dirty="0">
                                      <a:solidFill>
                                        <a:srgbClr val="C00000"/>
                                      </a:solidFill>
                                      <a:latin typeface="Cambria Math" panose="02040503050406030204" pitchFamily="18" charset="0"/>
                                    </a:rPr>
                                    <m:t>𝑋</m:t>
                                  </m:r>
                                </m:e>
                                <m:sup>
                                  <m:r>
                                    <a:rPr lang="en-US" i="1" dirty="0">
                                      <a:solidFill>
                                        <a:srgbClr val="C00000"/>
                                      </a:solidFill>
                                      <a:latin typeface="Cambria Math" panose="02040503050406030204" pitchFamily="18" charset="0"/>
                                    </a:rPr>
                                    <m:t>𝑇</m:t>
                                  </m:r>
                                </m:sup>
                              </m:sSup>
                              <m:r>
                                <a:rPr lang="en-US" i="1" dirty="0">
                                  <a:solidFill>
                                    <a:srgbClr val="C00000"/>
                                  </a:solidFill>
                                  <a:latin typeface="Cambria Math" panose="02040503050406030204" pitchFamily="18" charset="0"/>
                                </a:rPr>
                                <m:t>𝑋</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𝜆</m:t>
                              </m:r>
                              <m:r>
                                <a:rPr lang="en-US" i="1" dirty="0">
                                  <a:solidFill>
                                    <a:srgbClr val="C00000"/>
                                  </a:solidFill>
                                  <a:latin typeface="Cambria Math" panose="02040503050406030204" pitchFamily="18" charset="0"/>
                                </a:rPr>
                                <m:t>𝐼</m:t>
                              </m:r>
                            </m:e>
                          </m:d>
                        </m:e>
                        <m:sup>
                          <m:r>
                            <a:rPr lang="en-US" i="1" dirty="0">
                              <a:latin typeface="Cambria Math" panose="02040503050406030204" pitchFamily="18" charset="0"/>
                            </a:rPr>
                            <m:t>−1</m:t>
                          </m:r>
                        </m:sup>
                      </m:sSup>
                      <m:sSup>
                        <m:sSupPr>
                          <m:ctrlPr>
                            <a:rPr lang="en-US" i="1" dirty="0">
                              <a:latin typeface="Cambria Math" charset="0"/>
                            </a:rPr>
                          </m:ctrlPr>
                        </m:sSupPr>
                        <m:e>
                          <m:r>
                            <a:rPr lang="en-US" i="1" dirty="0">
                              <a:latin typeface="Cambria Math" panose="02040503050406030204" pitchFamily="18" charset="0"/>
                            </a:rPr>
                            <m:t>𝑋</m:t>
                          </m:r>
                        </m:e>
                        <m:sup>
                          <m:r>
                            <a:rPr lang="en-US" i="1" dirty="0">
                              <a:latin typeface="Cambria Math" panose="02040503050406030204" pitchFamily="18" charset="0"/>
                            </a:rPr>
                            <m:t>𝑇</m:t>
                          </m:r>
                        </m:sup>
                      </m:sSup>
                      <m:r>
                        <a:rPr lang="en-US" i="1" dirty="0">
                          <a:latin typeface="Cambria Math" panose="02040503050406030204" pitchFamily="18" charset="0"/>
                        </a:rPr>
                        <m:t>𝑌</m:t>
                      </m:r>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DE874BF-FAE5-4902-BAD5-5B08A0D1441B}"/>
                  </a:ext>
                </a:extLst>
              </p:cNvPr>
              <p:cNvSpPr>
                <a:spLocks noGrp="1" noRot="1" noChangeAspect="1" noMove="1" noResize="1" noEditPoints="1" noAdjustHandles="1" noChangeArrowheads="1" noChangeShapeType="1" noTextEdit="1"/>
              </p:cNvSpPr>
              <p:nvPr>
                <p:ph idx="1"/>
              </p:nvPr>
            </p:nvSpPr>
            <p:spPr>
              <a:xfrm>
                <a:off x="932496" y="1177758"/>
                <a:ext cx="10327008" cy="4814669"/>
              </a:xfrm>
              <a:blipFill>
                <a:blip r:embed="rId2"/>
                <a:stretch>
                  <a:fillRect t="-210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F30684E-1889-453D-819C-33F8B46BD83A}"/>
              </a:ext>
            </a:extLst>
          </p:cNvPr>
          <p:cNvSpPr>
            <a:spLocks noGrp="1"/>
          </p:cNvSpPr>
          <p:nvPr>
            <p:ph type="sldNum" sz="quarter" idx="12"/>
          </p:nvPr>
        </p:nvSpPr>
        <p:spPr/>
        <p:txBody>
          <a:bodyPr/>
          <a:lstStyle/>
          <a:p>
            <a:fld id="{AD29F1E6-0A42-6342-8A19-FA364A33AB30}" type="slidenum">
              <a:rPr lang="en-US" smtClean="0"/>
              <a:t>14</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E030F38E-4321-41B1-BCCC-01C65E8D173C}"/>
                  </a:ext>
                </a:extLst>
              </p:cNvPr>
              <p:cNvSpPr/>
              <p:nvPr/>
            </p:nvSpPr>
            <p:spPr>
              <a:xfrm>
                <a:off x="3030279" y="3083445"/>
                <a:ext cx="1477926" cy="68048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Added constant </a:t>
                </a:r>
                <a14:m>
                  <m:oMath xmlns:m="http://schemas.openxmlformats.org/officeDocument/2006/math">
                    <m:r>
                      <a:rPr lang="en-US" b="0" i="1" smtClean="0">
                        <a:latin typeface="Cambria Math" panose="02040503050406030204" pitchFamily="18" charset="0"/>
                      </a:rPr>
                      <m:t>𝜆</m:t>
                    </m:r>
                  </m:oMath>
                </a14:m>
                <a:endParaRPr lang="en-US" dirty="0"/>
              </a:p>
            </p:txBody>
          </p:sp>
        </mc:Choice>
        <mc:Fallback xmlns="">
          <p:sp>
            <p:nvSpPr>
              <p:cNvPr id="6" name="Rectangle 5">
                <a:extLst>
                  <a:ext uri="{FF2B5EF4-FFF2-40B4-BE49-F238E27FC236}">
                    <a16:creationId xmlns:a16="http://schemas.microsoft.com/office/drawing/2014/main" id="{E030F38E-4321-41B1-BCCC-01C65E8D173C}"/>
                  </a:ext>
                </a:extLst>
              </p:cNvPr>
              <p:cNvSpPr>
                <a:spLocks noRot="1" noChangeAspect="1" noMove="1" noResize="1" noEditPoints="1" noAdjustHandles="1" noChangeArrowheads="1" noChangeShapeType="1" noTextEdit="1"/>
              </p:cNvSpPr>
              <p:nvPr/>
            </p:nvSpPr>
            <p:spPr>
              <a:xfrm>
                <a:off x="3030279" y="3083445"/>
                <a:ext cx="1477926" cy="680484"/>
              </a:xfrm>
              <a:prstGeom prst="rect">
                <a:avLst/>
              </a:prstGeom>
              <a:blipFill>
                <a:blip r:embed="rId3"/>
                <a:stretch>
                  <a:fillRect b="-9565"/>
                </a:stretch>
              </a:blipFill>
              <a:ln/>
            </p:spPr>
            <p:txBody>
              <a:bodyPr/>
              <a:lstStyle/>
              <a:p>
                <a:r>
                  <a:rPr lang="en-US">
                    <a:noFill/>
                  </a:rPr>
                  <a:t> </a:t>
                </a:r>
              </a:p>
            </p:txBody>
          </p:sp>
        </mc:Fallback>
      </mc:AlternateContent>
      <p:sp>
        <p:nvSpPr>
          <p:cNvPr id="7" name="Arrow: Down 6">
            <a:extLst>
              <a:ext uri="{FF2B5EF4-FFF2-40B4-BE49-F238E27FC236}">
                <a16:creationId xmlns="" xmlns:a16="http://schemas.microsoft.com/office/drawing/2014/main" id="{90333CED-AC72-4C14-B978-DCB51B2FBD13}"/>
              </a:ext>
            </a:extLst>
          </p:cNvPr>
          <p:cNvSpPr/>
          <p:nvPr/>
        </p:nvSpPr>
        <p:spPr>
          <a:xfrm rot="10800000">
            <a:off x="3631018" y="2793219"/>
            <a:ext cx="287079" cy="271130"/>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09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42CAFF-E1AF-4773-B19D-3AB76353220C}"/>
              </a:ext>
            </a:extLst>
          </p:cNvPr>
          <p:cNvSpPr>
            <a:spLocks noGrp="1"/>
          </p:cNvSpPr>
          <p:nvPr>
            <p:ph type="title"/>
          </p:nvPr>
        </p:nvSpPr>
        <p:spPr/>
        <p:txBody>
          <a:bodyPr/>
          <a:lstStyle/>
          <a:p>
            <a:r>
              <a:rPr lang="en-US" dirty="0"/>
              <a:t>Properties: shrinks the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1671218-0713-462B-8AB4-524FFBC40D02}"/>
                  </a:ext>
                </a:extLst>
              </p:cNvPr>
              <p:cNvSpPr>
                <a:spLocks noGrp="1"/>
              </p:cNvSpPr>
              <p:nvPr>
                <p:ph idx="1"/>
              </p:nvPr>
            </p:nvSpPr>
            <p:spPr>
              <a:xfrm>
                <a:off x="932496" y="1088982"/>
                <a:ext cx="10327008" cy="4947834"/>
              </a:xfrm>
            </p:spPr>
            <p:txBody>
              <a:bodyPr/>
              <a:lstStyle/>
              <a:p>
                <a:r>
                  <a:rPr lang="en-US" sz="2700" dirty="0"/>
                  <a:t>The Ridge estimator can be seen as a modification of the OLS estimator:</a:t>
                </a:r>
              </a:p>
              <a:p>
                <a:endParaRPr lang="en-US" sz="9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400" i="1" dirty="0">
                          <a:latin typeface="Cambria Math" panose="02040503050406030204" pitchFamily="18" charset="0"/>
                        </a:rPr>
                        <m:t>=</m:t>
                      </m:r>
                      <m:sSup>
                        <m:sSupPr>
                          <m:ctrlPr>
                            <a:rPr lang="en-US" sz="2400" i="1" dirty="0">
                              <a:latin typeface="Cambria Math" charset="0"/>
                            </a:rPr>
                          </m:ctrlPr>
                        </m:sSupPr>
                        <m:e>
                          <m:d>
                            <m:dPr>
                              <m:ctrlPr>
                                <a:rPr lang="en-US" sz="2400" i="1" dirty="0">
                                  <a:latin typeface="Cambria Math" charset="0"/>
                                </a:rPr>
                              </m:ctrlPr>
                            </m:dPr>
                            <m:e>
                              <m:r>
                                <a:rPr lang="en-US" sz="2400" i="1" dirty="0">
                                  <a:latin typeface="Cambria Math" panose="02040503050406030204" pitchFamily="18" charset="0"/>
                                </a:rPr>
                                <m:t>𝐼</m:t>
                              </m:r>
                              <m:r>
                                <a:rPr lang="en-US" sz="2400" i="1" dirty="0">
                                  <a:latin typeface="Cambria Math" panose="02040503050406030204" pitchFamily="18" charset="0"/>
                                </a:rPr>
                                <m:t>+</m:t>
                              </m:r>
                              <m:r>
                                <a:rPr lang="en-US" sz="2400" i="1" dirty="0">
                                  <a:latin typeface="Cambria Math" panose="02040503050406030204" pitchFamily="18" charset="0"/>
                                </a:rPr>
                                <m:t>𝜆</m:t>
                              </m:r>
                              <m:sSup>
                                <m:sSupPr>
                                  <m:ctrlPr>
                                    <a:rPr lang="en-US" sz="2400" i="1" dirty="0">
                                      <a:latin typeface="Cambria Math" charset="0"/>
                                    </a:rPr>
                                  </m:ctrlPr>
                                </m:sSupPr>
                                <m:e>
                                  <m:d>
                                    <m:dPr>
                                      <m:ctrlPr>
                                        <a:rPr lang="en-US" sz="2400" i="1" dirty="0">
                                          <a:latin typeface="Cambria Math" charset="0"/>
                                        </a:rPr>
                                      </m:ctrlPr>
                                    </m:dPr>
                                    <m:e>
                                      <m:sSup>
                                        <m:sSupPr>
                                          <m:ctrlPr>
                                            <a:rPr lang="en-US" sz="2400" i="1" dirty="0">
                                              <a:latin typeface="Cambria Math" charset="0"/>
                                            </a:rPr>
                                          </m:ctrlPr>
                                        </m:sSupPr>
                                        <m:e>
                                          <m:r>
                                            <a:rPr lang="en-US" sz="2400" i="1" dirty="0">
                                              <a:latin typeface="Cambria Math" panose="02040503050406030204" pitchFamily="18" charset="0"/>
                                            </a:rPr>
                                            <m:t>𝑋</m:t>
                                          </m:r>
                                        </m:e>
                                        <m:sup>
                                          <m:r>
                                            <a:rPr lang="en-US" sz="2400" i="1" dirty="0">
                                              <a:latin typeface="Cambria Math" panose="02040503050406030204" pitchFamily="18" charset="0"/>
                                            </a:rPr>
                                            <m:t>𝑇</m:t>
                                          </m:r>
                                        </m:sup>
                                      </m:sSup>
                                      <m:r>
                                        <a:rPr lang="en-US" sz="2400" i="1" dirty="0">
                                          <a:latin typeface="Cambria Math" panose="02040503050406030204" pitchFamily="18" charset="0"/>
                                        </a:rPr>
                                        <m:t>𝑋</m:t>
                                      </m:r>
                                    </m:e>
                                  </m:d>
                                </m:e>
                                <m:sup>
                                  <m:r>
                                    <a:rPr lang="en-US" sz="2400" i="1" dirty="0">
                                      <a:latin typeface="Cambria Math" panose="02040503050406030204" pitchFamily="18" charset="0"/>
                                    </a:rPr>
                                    <m:t>−1</m:t>
                                  </m:r>
                                </m:sup>
                              </m:sSup>
                            </m:e>
                          </m:d>
                        </m:e>
                        <m:sup>
                          <m:r>
                            <a:rPr lang="en-US" sz="2400" i="1" dirty="0">
                              <a:latin typeface="Cambria Math" panose="02040503050406030204" pitchFamily="18" charset="0"/>
                            </a:rPr>
                            <m:t>−1</m:t>
                          </m:r>
                        </m:sup>
                      </m:sSup>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panose="02040503050406030204" pitchFamily="18" charset="0"/>
                                </a:rPr>
                                <m:t>𝛽</m:t>
                              </m:r>
                            </m:e>
                          </m:acc>
                        </m:e>
                        <m:sub>
                          <m:r>
                            <a:rPr lang="en-US" sz="2400" i="1" dirty="0">
                              <a:latin typeface="Cambria Math" panose="02040503050406030204" pitchFamily="18" charset="0"/>
                            </a:rPr>
                            <m:t>𝑂𝐿𝑆</m:t>
                          </m:r>
                        </m:sub>
                      </m:sSub>
                    </m:oMath>
                  </m:oMathPara>
                </a14:m>
                <a:endParaRPr lang="en-US" sz="2700" dirty="0"/>
              </a:p>
              <a:p>
                <a:endParaRPr lang="en-US" sz="1000" dirty="0"/>
              </a:p>
              <a:p>
                <a:r>
                  <a:rPr lang="en-US" sz="2700" dirty="0"/>
                  <a:t>Let’s look at an example to see its effect on the OLS betas: univariate case (</a:t>
                </a:r>
                <a14:m>
                  <m:oMath xmlns:m="http://schemas.openxmlformats.org/officeDocument/2006/math">
                    <m:r>
                      <a:rPr lang="en-US" sz="2700" b="0" i="1" smtClean="0">
                        <a:latin typeface="Cambria Math" panose="02040503050406030204" pitchFamily="18" charset="0"/>
                      </a:rPr>
                      <m:t>𝑋</m:t>
                    </m:r>
                    <m:r>
                      <a:rPr lang="en-US" sz="2700" b="0" i="1" smtClean="0">
                        <a:latin typeface="Cambria Math" panose="02040503050406030204" pitchFamily="18" charset="0"/>
                      </a:rPr>
                      <m:t>=(</m:t>
                    </m:r>
                    <m:sSub>
                      <m:sSubPr>
                        <m:ctrlPr>
                          <a:rPr lang="en-US" sz="2700" b="0" i="1" smtClean="0">
                            <a:latin typeface="Cambria Math"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1</m:t>
                        </m:r>
                      </m:sub>
                    </m:sSub>
                    <m:r>
                      <a:rPr lang="en-US" sz="2700" b="0" i="1" smtClean="0">
                        <a:latin typeface="Cambria Math" panose="02040503050406030204" pitchFamily="18" charset="0"/>
                      </a:rPr>
                      <m:t>,…, </m:t>
                    </m:r>
                    <m:sSub>
                      <m:sSubPr>
                        <m:ctrlPr>
                          <a:rPr lang="en-US" sz="2700" b="0" i="1" smtClean="0">
                            <a:latin typeface="Cambria Math"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oMath>
                </a14:m>
                <a:r>
                  <a:rPr lang="en-US" sz="2700" dirty="0"/>
                  <a:t>) with normalized predictor (</a:t>
                </a:r>
                <a14:m>
                  <m:oMath xmlns:m="http://schemas.openxmlformats.org/officeDocument/2006/math">
                    <m:sSubSup>
                      <m:sSubSupPr>
                        <m:ctrlPr>
                          <a:rPr lang="en-US" sz="2700" i="1">
                            <a:latin typeface="Cambria Math" charset="0"/>
                          </a:rPr>
                        </m:ctrlPr>
                      </m:sSubSupPr>
                      <m:e>
                        <m:d>
                          <m:dPr>
                            <m:begChr m:val="‖"/>
                            <m:endChr m:val="‖"/>
                            <m:ctrlPr>
                              <a:rPr lang="en-US" sz="2700" i="1">
                                <a:latin typeface="Cambria Math" charset="0"/>
                              </a:rPr>
                            </m:ctrlPr>
                          </m:dPr>
                          <m:e>
                            <m:r>
                              <a:rPr lang="en-US" sz="2700" i="1">
                                <a:latin typeface="Cambria Math" panose="02040503050406030204" pitchFamily="18" charset="0"/>
                              </a:rPr>
                              <m:t>𝑋</m:t>
                            </m:r>
                          </m:e>
                        </m:d>
                      </m:e>
                      <m:sub>
                        <m:r>
                          <a:rPr lang="en-US" sz="2700" i="1">
                            <a:latin typeface="Cambria Math" panose="02040503050406030204" pitchFamily="18" charset="0"/>
                          </a:rPr>
                          <m:t>2</m:t>
                        </m:r>
                      </m:sub>
                      <m:sup>
                        <m:r>
                          <a:rPr lang="en-US" sz="2700" i="1">
                            <a:latin typeface="Cambria Math" panose="02040503050406030204" pitchFamily="18" charset="0"/>
                          </a:rPr>
                          <m:t>2</m:t>
                        </m:r>
                      </m:sup>
                    </m:sSubSup>
                    <m:r>
                      <a:rPr lang="en-US" sz="2700" i="1">
                        <a:latin typeface="Cambria Math" panose="02040503050406030204" pitchFamily="18" charset="0"/>
                      </a:rPr>
                      <m:t>=</m:t>
                    </m:r>
                    <m:sSup>
                      <m:sSupPr>
                        <m:ctrlPr>
                          <a:rPr lang="en-US" sz="2700" i="1">
                            <a:latin typeface="Cambria Math" charset="0"/>
                          </a:rPr>
                        </m:ctrlPr>
                      </m:sSupPr>
                      <m:e>
                        <m:r>
                          <a:rPr lang="en-US" sz="2700" i="1">
                            <a:latin typeface="Cambria Math" panose="02040503050406030204" pitchFamily="18" charset="0"/>
                          </a:rPr>
                          <m:t>𝑋</m:t>
                        </m:r>
                      </m:e>
                      <m:sup>
                        <m:r>
                          <a:rPr lang="en-US" sz="2700" i="1">
                            <a:latin typeface="Cambria Math" panose="02040503050406030204" pitchFamily="18" charset="0"/>
                          </a:rPr>
                          <m:t>𝑇</m:t>
                        </m:r>
                      </m:sup>
                    </m:sSup>
                    <m:r>
                      <a:rPr lang="en-US" sz="2700" i="1">
                        <a:latin typeface="Cambria Math" panose="02040503050406030204" pitchFamily="18" charset="0"/>
                      </a:rPr>
                      <m:t>𝑋</m:t>
                    </m:r>
                    <m:r>
                      <a:rPr lang="en-US" sz="2700" i="1">
                        <a:latin typeface="Cambria Math" panose="02040503050406030204" pitchFamily="18" charset="0"/>
                      </a:rPr>
                      <m:t>=1</m:t>
                    </m:r>
                  </m:oMath>
                </a14:m>
                <a:r>
                  <a:rPr lang="en-US" sz="2700" dirty="0"/>
                  <a:t>).</a:t>
                </a:r>
              </a:p>
              <a:p>
                <a:r>
                  <a:rPr lang="en-US" sz="2700" dirty="0"/>
                  <a:t>In this case, the ridge estimator is:</a:t>
                </a: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charset="0"/>
                            </a:rPr>
                          </m:ctrlPr>
                        </m:sSubPr>
                        <m:e>
                          <m:acc>
                            <m:accPr>
                              <m:chr m:val="̂"/>
                              <m:ctrlPr>
                                <a:rPr lang="en-US" sz="2700" b="0" i="1" smtClean="0">
                                  <a:latin typeface="Cambria Math" charset="0"/>
                                </a:rPr>
                              </m:ctrlPr>
                            </m:accPr>
                            <m:e>
                              <m:r>
                                <a:rPr lang="en-US" sz="2700" b="0" i="1"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700" b="0" i="1" dirty="0" smtClean="0">
                          <a:latin typeface="Cambria Math" panose="02040503050406030204" pitchFamily="18" charset="0"/>
                        </a:rPr>
                        <m:t>=</m:t>
                      </m:r>
                      <m:f>
                        <m:fPr>
                          <m:ctrlPr>
                            <a:rPr lang="en-US" sz="2700" b="0" i="1" dirty="0" smtClean="0">
                              <a:latin typeface="Cambria Math" charset="0"/>
                            </a:rPr>
                          </m:ctrlPr>
                        </m:fPr>
                        <m:num>
                          <m:sSub>
                            <m:sSubPr>
                              <m:ctrlPr>
                                <a:rPr lang="en-US" sz="2700" b="0" i="1" dirty="0" smtClean="0">
                                  <a:latin typeface="Cambria Math" charset="0"/>
                                </a:rPr>
                              </m:ctrlPr>
                            </m:sSubPr>
                            <m:e>
                              <m:acc>
                                <m:accPr>
                                  <m:chr m:val="̂"/>
                                  <m:ctrlPr>
                                    <a:rPr lang="en-US" sz="2700" b="0" i="1" dirty="0" smtClean="0">
                                      <a:latin typeface="Cambria Math" charset="0"/>
                                    </a:rPr>
                                  </m:ctrlPr>
                                </m:accPr>
                                <m:e>
                                  <m:r>
                                    <a:rPr lang="en-US" sz="2700" b="0" i="1" dirty="0" smtClean="0">
                                      <a:latin typeface="Cambria Math" panose="02040503050406030204" pitchFamily="18" charset="0"/>
                                    </a:rPr>
                                    <m:t>𝛽</m:t>
                                  </m:r>
                                </m:e>
                              </m:acc>
                            </m:e>
                            <m:sub>
                              <m:r>
                                <a:rPr lang="en-US" sz="2700" b="0" i="1" dirty="0" smtClean="0">
                                  <a:latin typeface="Cambria Math" panose="02040503050406030204" pitchFamily="18" charset="0"/>
                                </a:rPr>
                                <m:t>𝑂𝐿𝑆</m:t>
                              </m:r>
                            </m:sub>
                          </m:sSub>
                        </m:num>
                        <m:den>
                          <m:r>
                            <a:rPr lang="en-US" sz="2700" b="0" i="1" dirty="0" smtClean="0">
                              <a:latin typeface="Cambria Math" panose="02040503050406030204" pitchFamily="18" charset="0"/>
                            </a:rPr>
                            <m:t>1+</m:t>
                          </m:r>
                          <m:r>
                            <a:rPr lang="en-US" sz="2700" b="0" i="1" dirty="0" smtClean="0">
                              <a:latin typeface="Cambria Math" panose="02040503050406030204" pitchFamily="18" charset="0"/>
                            </a:rPr>
                            <m:t>𝜆</m:t>
                          </m:r>
                        </m:den>
                      </m:f>
                    </m:oMath>
                  </m:oMathPara>
                </a14:m>
                <a:endParaRPr lang="en-US" sz="2700" dirty="0"/>
              </a:p>
              <a:p>
                <a:r>
                  <a:rPr lang="en-US" sz="2700" dirty="0"/>
                  <a:t>As we can see, Ridge regression shrinks the OLS predictors, but does not nullify them.</a:t>
                </a:r>
              </a:p>
              <a:p>
                <a:r>
                  <a:rPr lang="en-US" sz="2700" dirty="0">
                    <a:solidFill>
                      <a:srgbClr val="C00000"/>
                    </a:solidFill>
                  </a:rPr>
                  <a:t>No variable selection occurs at this stage.</a:t>
                </a:r>
              </a:p>
            </p:txBody>
          </p:sp>
        </mc:Choice>
        <mc:Fallback xmlns="">
          <p:sp>
            <p:nvSpPr>
              <p:cNvPr id="3" name="Content Placeholder 2">
                <a:extLst>
                  <a:ext uri="{FF2B5EF4-FFF2-40B4-BE49-F238E27FC236}">
                    <a16:creationId xmlns:a16="http://schemas.microsoft.com/office/drawing/2014/main" id="{C1671218-0713-462B-8AB4-524FFBC40D02}"/>
                  </a:ext>
                </a:extLst>
              </p:cNvPr>
              <p:cNvSpPr>
                <a:spLocks noGrp="1" noRot="1" noChangeAspect="1" noMove="1" noResize="1" noEditPoints="1" noAdjustHandles="1" noChangeArrowheads="1" noChangeShapeType="1" noTextEdit="1"/>
              </p:cNvSpPr>
              <p:nvPr>
                <p:ph idx="1"/>
              </p:nvPr>
            </p:nvSpPr>
            <p:spPr>
              <a:xfrm>
                <a:off x="932496" y="1088982"/>
                <a:ext cx="10327008" cy="4947834"/>
              </a:xfrm>
              <a:blipFill>
                <a:blip r:embed="rId2"/>
                <a:stretch>
                  <a:fillRect l="-1122" t="-1110" r="-472" b="-345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F92164D6-FE9D-45E7-BCE5-DFADE52E5B16}"/>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97955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E9517B-85EF-4FAC-AAD5-F2AA7C4EBC14}"/>
              </a:ext>
            </a:extLst>
          </p:cNvPr>
          <p:cNvSpPr>
            <a:spLocks noGrp="1"/>
          </p:cNvSpPr>
          <p:nvPr>
            <p:ph type="title"/>
          </p:nvPr>
        </p:nvSpPr>
        <p:spPr/>
        <p:txBody>
          <a:bodyPr/>
          <a:lstStyle/>
          <a:p>
            <a:r>
              <a:rPr lang="en-US" dirty="0"/>
              <a:t>Properties: closer to the real beta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AD0B88A-7F6E-47A9-A491-B9FB325B59B3}"/>
                  </a:ext>
                </a:extLst>
              </p:cNvPr>
              <p:cNvSpPr>
                <a:spLocks noGrp="1"/>
              </p:cNvSpPr>
              <p:nvPr>
                <p:ph idx="1"/>
              </p:nvPr>
            </p:nvSpPr>
            <p:spPr>
              <a:xfrm>
                <a:off x="932496" y="1177758"/>
                <a:ext cx="10327008" cy="4946595"/>
              </a:xfrm>
            </p:spPr>
            <p:txBody>
              <a:bodyPr/>
              <a:lstStyle/>
              <a:p>
                <a:pPr marL="457200" indent="-457200">
                  <a:buFont typeface="Arial" panose="020B0604020202020204" pitchFamily="34" charset="0"/>
                  <a:buChar char="•"/>
                </a:pPr>
                <a:r>
                  <a:rPr lang="en-US" dirty="0"/>
                  <a:t>Interesting theorem: there always exists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&gt;0</m:t>
                    </m:r>
                  </m:oMath>
                </a14:m>
                <a:r>
                  <a:rPr lang="en-US" dirty="0"/>
                  <a:t> such that: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charset="0"/>
                            </a:rPr>
                          </m:ctrlPr>
                        </m:dPr>
                        <m:e>
                          <m:sSubSup>
                            <m:sSubSupPr>
                              <m:ctrlPr>
                                <a:rPr lang="en-US" b="0" i="1" smtClean="0">
                                  <a:latin typeface="Cambria Math" charset="0"/>
                                </a:rPr>
                              </m:ctrlPr>
                            </m:sSubSupPr>
                            <m:e>
                              <m:d>
                                <m:dPr>
                                  <m:begChr m:val="‖"/>
                                  <m:endChr m:val="‖"/>
                                  <m:ctrlPr>
                                    <a:rPr lang="en-US" b="0" i="1" smtClean="0">
                                      <a:latin typeface="Cambria Math" charset="0"/>
                                    </a:rPr>
                                  </m:ctrlPr>
                                </m:d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r>
                        <a:rPr lang="en-US" b="0" i="1" smtClean="0">
                          <a:latin typeface="Cambria Math" panose="02040503050406030204" pitchFamily="18" charset="0"/>
                        </a:rPr>
                        <m:t>&lt;</m:t>
                      </m:r>
                      <m:r>
                        <a:rPr lang="en-US" b="0" i="1" smtClean="0">
                          <a:latin typeface="Cambria Math" panose="02040503050406030204" pitchFamily="18" charset="0"/>
                        </a:rPr>
                        <m:t>𝐸</m:t>
                      </m:r>
                      <m:d>
                        <m:dPr>
                          <m:begChr m:val="["/>
                          <m:endChr m:val="]"/>
                          <m:ctrlPr>
                            <a:rPr lang="en-US" b="0" i="1" smtClean="0">
                              <a:latin typeface="Cambria Math" charset="0"/>
                            </a:rPr>
                          </m:ctrlPr>
                        </m:dPr>
                        <m:e>
                          <m:sSubSup>
                            <m:sSubSupPr>
                              <m:ctrlPr>
                                <a:rPr lang="en-US" b="0" i="1" smtClean="0">
                                  <a:latin typeface="Cambria Math" charset="0"/>
                                </a:rPr>
                              </m:ctrlPr>
                            </m:sSubSupPr>
                            <m:e>
                              <m:d>
                                <m:dPr>
                                  <m:begChr m:val="‖"/>
                                  <m:endChr m:val="‖"/>
                                  <m:ctrlPr>
                                    <a:rPr lang="en-US" b="0" i="1" smtClean="0">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i="1">
                                              <a:latin typeface="Cambria Math" panose="02040503050406030204" pitchFamily="18" charset="0"/>
                                            </a:rPr>
                                            <m:t>𝛽</m:t>
                                          </m:r>
                                        </m:e>
                                      </m:acc>
                                    </m:e>
                                    <m:sub>
                                      <m:r>
                                        <a:rPr lang="fr-FR" i="1">
                                          <a:latin typeface="Cambria Math" panose="02040503050406030204" pitchFamily="18" charset="0"/>
                                        </a:rPr>
                                        <m:t>𝑂𝐿𝑆</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US" dirty="0"/>
              </a:p>
              <a:p>
                <a:pPr marL="457200" indent="-457200">
                  <a:buFont typeface="Arial" panose="020B0604020202020204" pitchFamily="34" charset="0"/>
                  <a:buChar char="•"/>
                </a:pPr>
                <a:r>
                  <a:rPr lang="en-US" dirty="0"/>
                  <a:t>Regardless of X and Y, there is a value of lambda for which </a:t>
                </a:r>
                <a:r>
                  <a:rPr lang="en-US" dirty="0">
                    <a:solidFill>
                      <a:srgbClr val="C00000"/>
                    </a:solidFill>
                  </a:rPr>
                  <a:t>Ridge performs better than OLS </a:t>
                </a:r>
                <a:r>
                  <a:rPr lang="en-US" dirty="0"/>
                  <a:t>in terms of MSE.</a:t>
                </a:r>
              </a:p>
              <a:p>
                <a:pPr marL="457200" indent="-457200">
                  <a:buFont typeface="Arial" panose="020B0604020202020204" pitchFamily="34" charset="0"/>
                  <a:buChar char="•"/>
                </a:pPr>
                <a:r>
                  <a:rPr lang="en-US" dirty="0"/>
                  <a:t>Careful: we’re talking about MSE in estimating the true coefficient (</a:t>
                </a:r>
                <a:r>
                  <a:rPr lang="en-US" dirty="0">
                    <a:solidFill>
                      <a:srgbClr val="C00000"/>
                    </a:solidFill>
                  </a:rPr>
                  <a:t>inference</a:t>
                </a:r>
                <a:r>
                  <a:rPr lang="en-US" dirty="0"/>
                  <a:t>), not performance in terms of </a:t>
                </a:r>
                <a:r>
                  <a:rPr lang="en-US" dirty="0">
                    <a:solidFill>
                      <a:srgbClr val="C00000"/>
                    </a:solidFill>
                  </a:rPr>
                  <a:t>prediction</a:t>
                </a:r>
                <a:r>
                  <a:rPr lang="en-US" dirty="0"/>
                  <a:t>.</a:t>
                </a:r>
              </a:p>
              <a:p>
                <a:pPr marL="457200" indent="-457200">
                  <a:buFont typeface="Arial" panose="020B0604020202020204" pitchFamily="34" charset="0"/>
                  <a:buChar char="•"/>
                </a:pPr>
                <a:r>
                  <a:rPr lang="en-US" dirty="0"/>
                  <a:t>OLS is unbiased, Ridge is not, however estimation is better: Ridge’s lower variance more than makes up for increase in bias. </a:t>
                </a:r>
              </a:p>
              <a:p>
                <a:pPr algn="ctr"/>
                <a:r>
                  <a:rPr lang="en-US" dirty="0"/>
                  <a:t>Good </a:t>
                </a:r>
                <a:r>
                  <a:rPr lang="en-US" dirty="0">
                    <a:solidFill>
                      <a:srgbClr val="C00000"/>
                    </a:solidFill>
                  </a:rPr>
                  <a:t>bias-variance tradeoff.</a:t>
                </a:r>
              </a:p>
            </p:txBody>
          </p:sp>
        </mc:Choice>
        <mc:Fallback xmlns="">
          <p:sp>
            <p:nvSpPr>
              <p:cNvPr id="3" name="Content Placeholder 2">
                <a:extLst>
                  <a:ext uri="{FF2B5EF4-FFF2-40B4-BE49-F238E27FC236}">
                    <a16:creationId xmlns:a16="http://schemas.microsoft.com/office/drawing/2014/main" id="{7AD0B88A-7F6E-47A9-A491-B9FB325B59B3}"/>
                  </a:ext>
                </a:extLst>
              </p:cNvPr>
              <p:cNvSpPr>
                <a:spLocks noGrp="1" noRot="1" noChangeAspect="1" noMove="1" noResize="1" noEditPoints="1" noAdjustHandles="1" noChangeArrowheads="1" noChangeShapeType="1" noTextEdit="1"/>
              </p:cNvSpPr>
              <p:nvPr>
                <p:ph idx="1"/>
              </p:nvPr>
            </p:nvSpPr>
            <p:spPr>
              <a:xfrm>
                <a:off x="932496" y="1177758"/>
                <a:ext cx="10327008" cy="4946595"/>
              </a:xfrm>
              <a:blipFill>
                <a:blip r:embed="rId2"/>
                <a:stretch>
                  <a:fillRect l="-982" t="-1282" r="-982"/>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2DE69B89-8532-4242-8BE0-2F0E88764D2D}"/>
              </a:ext>
            </a:extLst>
          </p:cNvPr>
          <p:cNvSpPr>
            <a:spLocks noGrp="1"/>
          </p:cNvSpPr>
          <p:nvPr>
            <p:ph type="sldNum" sz="quarter" idx="12"/>
          </p:nvPr>
        </p:nvSpPr>
        <p:spPr/>
        <p:txBody>
          <a:bodyPr/>
          <a:lstStyle/>
          <a:p>
            <a:fld id="{AD29F1E6-0A42-6342-8A19-FA364A33AB30}" type="slidenum">
              <a:rPr lang="en-US" smtClean="0"/>
              <a:t>16</a:t>
            </a:fld>
            <a:endParaRPr lang="en-US"/>
          </a:p>
        </p:txBody>
      </p:sp>
    </p:spTree>
    <p:extLst>
      <p:ext uri="{BB962C8B-B14F-4D97-AF65-F5344CB8AC3E}">
        <p14:creationId xmlns:p14="http://schemas.microsoft.com/office/powerpoint/2010/main" val="3642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5A8FAA-9047-C34F-99DC-5CFB1E4171F3}"/>
              </a:ext>
            </a:extLst>
          </p:cNvPr>
          <p:cNvSpPr>
            <a:spLocks noGrp="1"/>
          </p:cNvSpPr>
          <p:nvPr>
            <p:ph type="title"/>
          </p:nvPr>
        </p:nvSpPr>
        <p:spPr/>
        <p:txBody>
          <a:bodyPr/>
          <a:lstStyle/>
          <a:p>
            <a:r>
              <a:rPr lang="en-US" dirty="0"/>
              <a:t>Good </a:t>
            </a:r>
            <a:r>
              <a:rPr lang="en-US" dirty="0">
                <a:solidFill>
                  <a:srgbClr val="C00000"/>
                </a:solidFill>
              </a:rPr>
              <a:t>bias-variance tradeoff.</a:t>
            </a:r>
            <a:br>
              <a:rPr lang="en-US" dirty="0">
                <a:solidFill>
                  <a:srgbClr val="C00000"/>
                </a:solidFill>
              </a:rPr>
            </a:br>
            <a:endParaRPr lang="en-US" dirty="0"/>
          </a:p>
        </p:txBody>
      </p:sp>
      <p:sp>
        <p:nvSpPr>
          <p:cNvPr id="3" name="Content Placeholder 2">
            <a:extLst>
              <a:ext uri="{FF2B5EF4-FFF2-40B4-BE49-F238E27FC236}">
                <a16:creationId xmlns="" xmlns:a16="http://schemas.microsoft.com/office/drawing/2014/main" id="{F63BC3DD-0C38-D54A-9CD0-0AF79715A771}"/>
              </a:ext>
            </a:extLst>
          </p:cNvPr>
          <p:cNvSpPr>
            <a:spLocks noGrp="1"/>
          </p:cNvSpPr>
          <p:nvPr>
            <p:ph idx="1"/>
          </p:nvPr>
        </p:nvSpPr>
        <p:spPr>
          <a:xfrm>
            <a:off x="833415" y="1177758"/>
            <a:ext cx="5662635" cy="2111143"/>
          </a:xfrm>
        </p:spPr>
        <p:txBody>
          <a:bodyPr/>
          <a:lstStyle/>
          <a:p>
            <a:r>
              <a:rPr lang="en-US" dirty="0"/>
              <a:t>OLS</a:t>
            </a:r>
          </a:p>
          <a:p>
            <a:pPr marL="457200" indent="-457200">
              <a:buFont typeface="Arial" panose="020B0604020202020204" pitchFamily="34" charset="0"/>
              <a:buChar char="•"/>
            </a:pPr>
            <a:r>
              <a:rPr lang="en-US" dirty="0"/>
              <a:t>Higher Variance (instable Betas)</a:t>
            </a:r>
          </a:p>
          <a:p>
            <a:pPr marL="457200" indent="-457200">
              <a:buFont typeface="Arial" panose="020B0604020202020204" pitchFamily="34" charset="0"/>
              <a:buChar char="•"/>
            </a:pPr>
            <a:r>
              <a:rPr lang="en-US" dirty="0"/>
              <a:t>No Bias									</a:t>
            </a:r>
          </a:p>
          <a:p>
            <a:r>
              <a:rPr lang="en-US" dirty="0"/>
              <a:t>			</a:t>
            </a:r>
          </a:p>
        </p:txBody>
      </p:sp>
      <p:sp>
        <p:nvSpPr>
          <p:cNvPr id="4" name="Slide Number Placeholder 3">
            <a:extLst>
              <a:ext uri="{FF2B5EF4-FFF2-40B4-BE49-F238E27FC236}">
                <a16:creationId xmlns="" xmlns:a16="http://schemas.microsoft.com/office/drawing/2014/main" id="{935FE68A-7506-5A43-9F51-92D9F9E8C9AA}"/>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1249" name="Picture 225" descr="page30image45926640">
            <a:extLst>
              <a:ext uri="{FF2B5EF4-FFF2-40B4-BE49-F238E27FC236}">
                <a16:creationId xmlns="" xmlns:a16="http://schemas.microsoft.com/office/drawing/2014/main" id="{261884B4-F27A-F045-8897-75AD0B24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27" t="14091" b="42135"/>
          <a:stretch/>
        </p:blipFill>
        <p:spPr bwMode="auto">
          <a:xfrm>
            <a:off x="833414" y="2796381"/>
            <a:ext cx="3376635" cy="3485558"/>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25" descr="page30image45926640">
            <a:extLst>
              <a:ext uri="{FF2B5EF4-FFF2-40B4-BE49-F238E27FC236}">
                <a16:creationId xmlns="" xmlns:a16="http://schemas.microsoft.com/office/drawing/2014/main" id="{CA990BD1-E60B-AE41-A3A4-CD755C7BD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72" t="59341" r="42655"/>
          <a:stretch/>
        </p:blipFill>
        <p:spPr bwMode="auto">
          <a:xfrm>
            <a:off x="7189765" y="2796381"/>
            <a:ext cx="3376635" cy="3237515"/>
          </a:xfrm>
          <a:prstGeom prst="rect">
            <a:avLst/>
          </a:prstGeom>
          <a:noFill/>
          <a:extLst>
            <a:ext uri="{909E8E84-426E-40DD-AFC4-6F175D3DCCD1}">
              <a14:hiddenFill xmlns:a14="http://schemas.microsoft.com/office/drawing/2010/main">
                <a:solidFill>
                  <a:srgbClr val="FFFFFF"/>
                </a:solidFill>
              </a14:hiddenFill>
            </a:ext>
          </a:extLst>
        </p:spPr>
      </p:pic>
      <p:sp>
        <p:nvSpPr>
          <p:cNvPr id="292" name="Content Placeholder 2">
            <a:extLst>
              <a:ext uri="{FF2B5EF4-FFF2-40B4-BE49-F238E27FC236}">
                <a16:creationId xmlns="" xmlns:a16="http://schemas.microsoft.com/office/drawing/2014/main" id="{5A0A0880-7166-E040-BCD3-1E95BE3B49D2}"/>
              </a:ext>
            </a:extLst>
          </p:cNvPr>
          <p:cNvSpPr txBox="1">
            <a:spLocks/>
          </p:cNvSpPr>
          <p:nvPr/>
        </p:nvSpPr>
        <p:spPr>
          <a:xfrm>
            <a:off x="7189765" y="1177758"/>
            <a:ext cx="4550073"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Ridge </a:t>
            </a:r>
          </a:p>
          <a:p>
            <a:pPr marL="457200" indent="-457200">
              <a:buFont typeface="Arial" panose="020B0604020202020204" pitchFamily="34" charset="0"/>
              <a:buChar char="•"/>
            </a:pPr>
            <a:r>
              <a:rPr lang="en-US" dirty="0"/>
              <a:t>Lower Variance</a:t>
            </a:r>
          </a:p>
          <a:p>
            <a:pPr marL="457200" indent="-457200">
              <a:buFont typeface="Arial" panose="020B0604020202020204" pitchFamily="34" charset="0"/>
              <a:buChar char="•"/>
            </a:pPr>
            <a:r>
              <a:rPr lang="en-US" dirty="0"/>
              <a:t>Adding some Bias			</a:t>
            </a:r>
          </a:p>
        </p:txBody>
      </p:sp>
    </p:spTree>
    <p:extLst>
      <p:ext uri="{BB962C8B-B14F-4D97-AF65-F5344CB8AC3E}">
        <p14:creationId xmlns:p14="http://schemas.microsoft.com/office/powerpoint/2010/main" val="278244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A8A362-7E67-4A15-B155-C63700198A70}"/>
              </a:ext>
            </a:extLst>
          </p:cNvPr>
          <p:cNvSpPr>
            <a:spLocks noGrp="1"/>
          </p:cNvSpPr>
          <p:nvPr>
            <p:ph type="title"/>
          </p:nvPr>
        </p:nvSpPr>
        <p:spPr/>
        <p:txBody>
          <a:bodyPr/>
          <a:lstStyle/>
          <a:p>
            <a:r>
              <a:rPr lang="en-US" dirty="0"/>
              <a:t>Different perspectives on Ridge</a:t>
            </a:r>
          </a:p>
        </p:txBody>
      </p:sp>
      <p:sp>
        <p:nvSpPr>
          <p:cNvPr id="3" name="Content Placeholder 2">
            <a:extLst>
              <a:ext uri="{FF2B5EF4-FFF2-40B4-BE49-F238E27FC236}">
                <a16:creationId xmlns="" xmlns:a16="http://schemas.microsoft.com/office/drawing/2014/main" id="{D6C82906-8F72-403C-AC32-7E0935D6DAD5}"/>
              </a:ext>
            </a:extLst>
          </p:cNvPr>
          <p:cNvSpPr>
            <a:spLocks noGrp="1"/>
          </p:cNvSpPr>
          <p:nvPr>
            <p:ph idx="1"/>
          </p:nvPr>
        </p:nvSpPr>
        <p:spPr>
          <a:xfrm>
            <a:off x="833415" y="1177758"/>
            <a:ext cx="10327008" cy="2649963"/>
          </a:xfrm>
        </p:spPr>
        <p:txBody>
          <a:bodyPr/>
          <a:lstStyle/>
          <a:p>
            <a:pPr marL="457200" indent="-457200">
              <a:buFont typeface="Arial" panose="020B0604020202020204" pitchFamily="34" charset="0"/>
              <a:buChar char="•"/>
            </a:pPr>
            <a:r>
              <a:rPr lang="en-US" dirty="0"/>
              <a:t>So far, we understand Ridge as a penalty on the optimization objective: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algn="ctr"/>
            <a:r>
              <a:rPr lang="en-US" dirty="0"/>
              <a:t>However, there are multiple ways to look at it: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 xmlns:a16="http://schemas.microsoft.com/office/drawing/2014/main" id="{E0F75633-D5B7-48E4-BA4F-7C3E13A683CB}"/>
              </a:ext>
            </a:extLst>
          </p:cNvPr>
          <p:cNvSpPr>
            <a:spLocks noGrp="1"/>
          </p:cNvSpPr>
          <p:nvPr>
            <p:ph type="sldNum" sz="quarter" idx="12"/>
          </p:nvPr>
        </p:nvSpPr>
        <p:spPr/>
        <p:txBody>
          <a:bodyPr/>
          <a:lstStyle/>
          <a:p>
            <a:fld id="{AD29F1E6-0A42-6342-8A19-FA364A33AB30}" type="slidenum">
              <a:rPr lang="en-US" smtClean="0"/>
              <a:t>18</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9757DC5C-7394-4485-B314-F8AA703D458C}"/>
                  </a:ext>
                </a:extLst>
              </p:cNvPr>
              <p:cNvSpPr/>
              <p:nvPr/>
            </p:nvSpPr>
            <p:spPr>
              <a:xfrm>
                <a:off x="3267739" y="2070433"/>
                <a:ext cx="5656521" cy="6302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𝑅𝑖𝑑𝑔𝑒</m:t>
                          </m:r>
                        </m:sub>
                      </m:sSub>
                      <m:r>
                        <a:rPr lang="en-US" sz="2400" i="1" dirty="0">
                          <a:latin typeface="Cambria Math" panose="02040503050406030204" pitchFamily="18" charset="0"/>
                        </a:rPr>
                        <m:t>=</m:t>
                      </m:r>
                      <m:r>
                        <a:rPr lang="en-US" sz="2400" i="1" dirty="0">
                          <a:latin typeface="Cambria Math" panose="02040503050406030204" pitchFamily="18" charset="0"/>
                        </a:rPr>
                        <m:t>𝑎𝑟𝑔𝑚𝑖</m:t>
                      </m:r>
                      <m:sSub>
                        <m:sSubPr>
                          <m:ctrlPr>
                            <a:rPr lang="en-US" sz="2400" i="1" dirty="0">
                              <a:latin typeface="Cambria Math" charset="0"/>
                            </a:rPr>
                          </m:ctrlPr>
                        </m:sSubPr>
                        <m:e>
                          <m:r>
                            <a:rPr lang="en-US" sz="2400" i="1" dirty="0">
                              <a:latin typeface="Cambria Math" panose="02040503050406030204" pitchFamily="18" charset="0"/>
                            </a:rPr>
                            <m:t>𝑛</m:t>
                          </m:r>
                        </m:e>
                        <m:sub>
                          <m:r>
                            <a:rPr lang="en-US" sz="2400" i="1" dirty="0">
                              <a:latin typeface="Cambria Math" panose="02040503050406030204" pitchFamily="18" charset="0"/>
                            </a:rPr>
                            <m:t>𝛽</m:t>
                          </m:r>
                        </m:sub>
                      </m:sSub>
                      <m:sSubSup>
                        <m:sSubSupPr>
                          <m:ctrlPr>
                            <a:rPr lang="en-US" sz="2400" i="1" dirty="0">
                              <a:latin typeface="Cambria Math" charset="0"/>
                            </a:rPr>
                          </m:ctrlPr>
                        </m:sSubSupPr>
                        <m:e>
                          <m:d>
                            <m:dPr>
                              <m:begChr m:val="|"/>
                              <m:endChr m:val="|"/>
                              <m:ctrlPr>
                                <a:rPr lang="en-US" sz="2400" i="1" dirty="0">
                                  <a:latin typeface="Cambria Math" charset="0"/>
                                </a:rPr>
                              </m:ctrlPr>
                            </m:dPr>
                            <m:e>
                              <m:d>
                                <m:dPr>
                                  <m:begChr m:val="|"/>
                                  <m:endChr m:val="|"/>
                                  <m:ctrlPr>
                                    <a:rPr lang="en-US" sz="2400" i="1" dirty="0">
                                      <a:latin typeface="Cambria Math" charset="0"/>
                                    </a:rPr>
                                  </m:ctrlPr>
                                </m:dPr>
                                <m:e>
                                  <m:r>
                                    <a:rPr lang="en-US" sz="2400" i="1" dirty="0">
                                      <a:latin typeface="Cambria Math" panose="02040503050406030204" pitchFamily="18" charset="0"/>
                                    </a:rPr>
                                    <m:t>𝑋</m:t>
                                  </m:r>
                                  <m:r>
                                    <a:rPr lang="en-US" sz="2400" i="1" dirty="0">
                                      <a:latin typeface="Cambria Math" panose="02040503050406030204" pitchFamily="18" charset="0"/>
                                    </a:rPr>
                                    <m:t>𝛽</m:t>
                                  </m:r>
                                  <m:r>
                                    <a:rPr lang="en-US" sz="2400" i="1" dirty="0">
                                      <a:latin typeface="Cambria Math" panose="02040503050406030204" pitchFamily="18" charset="0"/>
                                    </a:rPr>
                                    <m:t>−</m:t>
                                  </m:r>
                                  <m:r>
                                    <a:rPr lang="en-US" sz="2400" i="1" dirty="0">
                                      <a:latin typeface="Cambria Math" panose="02040503050406030204" pitchFamily="18" charset="0"/>
                                    </a:rPr>
                                    <m:t>𝑌</m:t>
                                  </m:r>
                                </m:e>
                              </m:d>
                            </m:e>
                          </m:d>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r>
                        <a:rPr lang="en-US" sz="2400" i="1" dirty="0">
                          <a:latin typeface="Cambria Math" panose="02040503050406030204" pitchFamily="18" charset="0"/>
                        </a:rPr>
                        <m:t>+</m:t>
                      </m:r>
                      <m:r>
                        <a:rPr lang="en-US" sz="2400" i="1" dirty="0">
                          <a:latin typeface="Cambria Math" panose="02040503050406030204" pitchFamily="18" charset="0"/>
                        </a:rPr>
                        <m:t>𝜆</m:t>
                      </m:r>
                      <m:sSubSup>
                        <m:sSubSupPr>
                          <m:ctrlPr>
                            <a:rPr lang="en-US" sz="2400" i="1" dirty="0">
                              <a:latin typeface="Cambria Math" charset="0"/>
                            </a:rPr>
                          </m:ctrlPr>
                        </m:sSubSupPr>
                        <m:e>
                          <m:r>
                            <a:rPr lang="en-US" sz="2400" i="1" dirty="0">
                              <a:latin typeface="Cambria Math" panose="02040503050406030204" pitchFamily="18" charset="0"/>
                            </a:rPr>
                            <m:t>|</m:t>
                          </m:r>
                          <m:d>
                            <m:dPr>
                              <m:begChr m:val="|"/>
                              <m:endChr m:val="|"/>
                              <m:ctrlPr>
                                <a:rPr lang="en-US" sz="2400" i="1" dirty="0">
                                  <a:latin typeface="Cambria Math" charset="0"/>
                                </a:rPr>
                              </m:ctrlPr>
                            </m:dPr>
                            <m:e>
                              <m:r>
                                <a:rPr lang="en-US" sz="2400" i="1" dirty="0">
                                  <a:latin typeface="Cambria Math" panose="02040503050406030204" pitchFamily="18" charset="0"/>
                                </a:rPr>
                                <m:t>𝛽</m:t>
                              </m:r>
                            </m:e>
                          </m:d>
                          <m:r>
                            <a:rPr lang="en-US" sz="2400" i="1" dirty="0">
                              <a:latin typeface="Cambria Math" panose="02040503050406030204" pitchFamily="18" charset="0"/>
                            </a:rPr>
                            <m:t>|</m:t>
                          </m:r>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oMath>
                  </m:oMathPara>
                </a14:m>
                <a:endParaRPr lang="en-US" sz="2400" dirty="0"/>
              </a:p>
            </p:txBody>
          </p:sp>
        </mc:Choice>
        <mc:Fallback xmlns="">
          <p:sp>
            <p:nvSpPr>
              <p:cNvPr id="5" name="Rectangle 4">
                <a:extLst>
                  <a:ext uri="{FF2B5EF4-FFF2-40B4-BE49-F238E27FC236}">
                    <a16:creationId xmlns:a16="http://schemas.microsoft.com/office/drawing/2014/main" id="{9757DC5C-7394-4485-B314-F8AA703D458C}"/>
                  </a:ext>
                </a:extLst>
              </p:cNvPr>
              <p:cNvSpPr>
                <a:spLocks noRot="1" noChangeAspect="1" noMove="1" noResize="1" noEditPoints="1" noAdjustHandles="1" noChangeArrowheads="1" noChangeShapeType="1" noTextEdit="1"/>
              </p:cNvSpPr>
              <p:nvPr/>
            </p:nvSpPr>
            <p:spPr>
              <a:xfrm>
                <a:off x="3267739" y="2070433"/>
                <a:ext cx="5656521" cy="630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EE7A1BBC-9BB0-4117-8E23-CE782AEDE1AC}"/>
                  </a:ext>
                </a:extLst>
              </p:cNvPr>
              <p:cNvSpPr txBox="1"/>
              <p:nvPr/>
            </p:nvSpPr>
            <p:spPr>
              <a:xfrm>
                <a:off x="833415" y="4165984"/>
                <a:ext cx="10951861" cy="1631216"/>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a:t>Transformation (shrinkage) of OLS estimator.</a:t>
                </a:r>
              </a:p>
              <a:p>
                <a:pPr marL="285750" indent="-285750">
                  <a:buFont typeface="Arial" panose="020B0604020202020204" pitchFamily="34" charset="0"/>
                  <a:buChar char="•"/>
                </a:pPr>
                <a:r>
                  <a:rPr lang="en-US" sz="2000" dirty="0"/>
                  <a:t>Estimator obtained from increased eigenvalues of </a:t>
                </a:r>
                <a14:m>
                  <m:oMath xmlns:m="http://schemas.openxmlformats.org/officeDocument/2006/math">
                    <m:sSup>
                      <m:sSupPr>
                        <m:ctrlPr>
                          <a:rPr lang="en-US" sz="2000" b="0" i="1" smtClean="0">
                            <a:latin typeface="Cambria Math"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𝑋</m:t>
                    </m:r>
                  </m:oMath>
                </a14:m>
                <a:r>
                  <a:rPr lang="en-US" sz="2000" dirty="0"/>
                  <a:t> (better conditioning)</a:t>
                </a:r>
              </a:p>
              <a:p>
                <a:pPr marL="285750" indent="-285750">
                  <a:buFont typeface="Arial" panose="020B0604020202020204" pitchFamily="34" charset="0"/>
                  <a:buChar char="•"/>
                </a:pPr>
                <a:r>
                  <a:rPr lang="en-US" sz="2000" dirty="0"/>
                  <a:t>Normal prior on coefficients (Bayesian interpretation) </a:t>
                </a:r>
              </a:p>
              <a:p>
                <a:pPr marL="285750" indent="-285750">
                  <a:buFont typeface="Arial" panose="020B0604020202020204" pitchFamily="34" charset="0"/>
                  <a:buChar char="•"/>
                </a:pPr>
                <a:r>
                  <a:rPr lang="en-US" sz="2000" dirty="0"/>
                  <a:t>Constraint for curvature on the loss function</a:t>
                </a:r>
              </a:p>
              <a:p>
                <a:pPr marL="285750" indent="-285750">
                  <a:buFont typeface="Arial" panose="020B0604020202020204" pitchFamily="34" charset="0"/>
                  <a:buChar char="•"/>
                </a:pPr>
                <a:r>
                  <a:rPr lang="en-US" sz="2000" dirty="0"/>
                  <a:t>Regression with dummy data</a:t>
                </a:r>
              </a:p>
              <a:p>
                <a:pPr marL="285750" indent="-285750">
                  <a:buFont typeface="Arial" panose="020B0604020202020204" pitchFamily="34" charset="0"/>
                  <a:buChar char="•"/>
                </a:pPr>
                <a:r>
                  <a:rPr lang="en-US" sz="2000" dirty="0"/>
                  <a:t>Special case of Tikhonov Regularization</a:t>
                </a:r>
              </a:p>
              <a:p>
                <a:pPr marL="285750" indent="-285750">
                  <a:buFont typeface="Arial" panose="020B0604020202020204" pitchFamily="34" charset="0"/>
                  <a:buChar char="•"/>
                </a:pPr>
                <a:r>
                  <a:rPr lang="en-US" sz="2000" dirty="0"/>
                  <a:t>Constrained minimization</a:t>
                </a:r>
              </a:p>
              <a:p>
                <a:endParaRPr lang="en-US" sz="2000" dirty="0"/>
              </a:p>
            </p:txBody>
          </p:sp>
        </mc:Choice>
        <mc:Fallback xmlns="">
          <p:sp>
            <p:nvSpPr>
              <p:cNvPr id="6" name="TextBox 5">
                <a:extLst>
                  <a:ext uri="{FF2B5EF4-FFF2-40B4-BE49-F238E27FC236}">
                    <a16:creationId xmlns:a16="http://schemas.microsoft.com/office/drawing/2014/main" id="{EE7A1BBC-9BB0-4117-8E23-CE782AEDE1AC}"/>
                  </a:ext>
                </a:extLst>
              </p:cNvPr>
              <p:cNvSpPr txBox="1">
                <a:spLocks noRot="1" noChangeAspect="1" noMove="1" noResize="1" noEditPoints="1" noAdjustHandles="1" noChangeArrowheads="1" noChangeShapeType="1" noTextEdit="1"/>
              </p:cNvSpPr>
              <p:nvPr/>
            </p:nvSpPr>
            <p:spPr>
              <a:xfrm>
                <a:off x="833415" y="4165984"/>
                <a:ext cx="10951861" cy="1631216"/>
              </a:xfrm>
              <a:prstGeom prst="rect">
                <a:avLst/>
              </a:prstGeom>
              <a:blipFill>
                <a:blip r:embed="rId4"/>
                <a:stretch>
                  <a:fillRect l="-501" t="-1866" b="-5597"/>
                </a:stretch>
              </a:blipFill>
            </p:spPr>
            <p:txBody>
              <a:bodyPr/>
              <a:lstStyle/>
              <a:p>
                <a:r>
                  <a:rPr lang="en-US">
                    <a:noFill/>
                  </a:rPr>
                  <a:t> </a:t>
                </a:r>
              </a:p>
            </p:txBody>
          </p:sp>
        </mc:Fallback>
      </mc:AlternateContent>
    </p:spTree>
    <p:extLst>
      <p:ext uri="{BB962C8B-B14F-4D97-AF65-F5344CB8AC3E}">
        <p14:creationId xmlns:p14="http://schemas.microsoft.com/office/powerpoint/2010/main" val="537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BF85C5-6E37-4F28-8071-05747A1267BB}"/>
              </a:ext>
            </a:extLst>
          </p:cNvPr>
          <p:cNvSpPr>
            <a:spLocks noGrp="1"/>
          </p:cNvSpPr>
          <p:nvPr>
            <p:ph type="title"/>
          </p:nvPr>
        </p:nvSpPr>
        <p:spPr/>
        <p:txBody>
          <a:bodyPr/>
          <a:lstStyle/>
          <a:p>
            <a:r>
              <a:rPr lang="en-US" dirty="0"/>
              <a:t>Optimization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5EAE7F3-855A-4DCA-8C3F-6919AB2D7910}"/>
                  </a:ext>
                </a:extLst>
              </p:cNvPr>
              <p:cNvSpPr>
                <a:spLocks noGrp="1"/>
              </p:cNvSpPr>
              <p:nvPr>
                <p:ph idx="1"/>
              </p:nvPr>
            </p:nvSpPr>
            <p:spPr>
              <a:xfrm>
                <a:off x="932496" y="1249730"/>
                <a:ext cx="10327008" cy="4693870"/>
              </a:xfrm>
            </p:spPr>
            <p:txBody>
              <a:bodyPr/>
              <a:lstStyle/>
              <a:p>
                <a:r>
                  <a:rPr lang="en-US" sz="2400" dirty="0"/>
                  <a:t>The ridge regression problem is equivalent to the following constrained optimization problem:</a:t>
                </a:r>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min</m:t>
                              </m:r>
                            </m:e>
                            <m:lim>
                              <m:sSubSup>
                                <m:sSubSupPr>
                                  <m:ctrlPr>
                                    <a:rPr lang="en-US" b="0" i="1" smtClean="0">
                                      <a:latin typeface="Cambria Math" charset="0"/>
                                    </a:rPr>
                                  </m:ctrlPr>
                                </m:sSubSupPr>
                                <m:e>
                                  <m:d>
                                    <m:dPr>
                                      <m:begChr m:val="‖"/>
                                      <m:endChr m:val="‖"/>
                                      <m:ctrlPr>
                                        <a:rPr lang="en-US" b="0" i="1" smtClean="0">
                                          <a:latin typeface="Cambria Math"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𝜅</m:t>
                              </m:r>
                            </m:lim>
                          </m:limLow>
                        </m:fName>
                        <m:e>
                          <m:sSubSup>
                            <m:sSubSupPr>
                              <m:ctrlPr>
                                <a:rPr lang="en-US" b="0" i="1" smtClean="0">
                                  <a:latin typeface="Cambria Math" charset="0"/>
                                </a:rPr>
                              </m:ctrlPr>
                            </m:sSubSupPr>
                            <m:e>
                              <m:d>
                                <m:dPr>
                                  <m:begChr m:val="‖"/>
                                  <m:endChr m:val="‖"/>
                                  <m:ctrlPr>
                                    <a:rPr lang="en-US" b="0" i="1" smtClean="0">
                                      <a:latin typeface="Cambria Math" charset="0"/>
                                    </a:rPr>
                                  </m:ctrlPr>
                                </m:dPr>
                                <m:e>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func>
                    </m:oMath>
                  </m:oMathPara>
                </a14:m>
                <a:endParaRPr lang="en-US" dirty="0"/>
              </a:p>
              <a:p>
                <a:endParaRPr lang="en-US" sz="2400" dirty="0"/>
              </a:p>
              <a:p>
                <a:pPr marL="457200" indent="-457200">
                  <a:buFontTx/>
                  <a:buChar char="-"/>
                </a:pPr>
                <a:r>
                  <a:rPr lang="en-US" sz="2400" dirty="0"/>
                  <a:t>From this perspective, we are doing regular least squares with a </a:t>
                </a:r>
                <a:r>
                  <a:rPr lang="en-US" sz="2400" dirty="0">
                    <a:solidFill>
                      <a:srgbClr val="C00000"/>
                    </a:solidFill>
                  </a:rPr>
                  <a:t>constraint on the magnitude of </a:t>
                </a:r>
                <a14:m>
                  <m:oMath xmlns:m="http://schemas.openxmlformats.org/officeDocument/2006/math">
                    <m:r>
                      <a:rPr lang="en-US" sz="2400" b="0" i="1" smtClean="0">
                        <a:solidFill>
                          <a:srgbClr val="C00000"/>
                        </a:solidFill>
                        <a:latin typeface="Cambria Math" panose="02040503050406030204" pitchFamily="18" charset="0"/>
                      </a:rPr>
                      <m:t>𝛽</m:t>
                    </m:r>
                  </m:oMath>
                </a14:m>
                <a:r>
                  <a:rPr lang="en-US" sz="2400" dirty="0"/>
                  <a:t>.</a:t>
                </a:r>
              </a:p>
              <a:p>
                <a:pPr marL="457200" indent="-457200">
                  <a:buFontTx/>
                  <a:buChar char="-"/>
                </a:pPr>
                <a:r>
                  <a:rPr lang="en-US" sz="2400" dirty="0"/>
                  <a:t>We can get from one expression to the other through </a:t>
                </a:r>
                <a:r>
                  <a:rPr lang="en-US" sz="2400" dirty="0">
                    <a:solidFill>
                      <a:srgbClr val="C00000"/>
                    </a:solidFill>
                  </a:rPr>
                  <a:t>Lagrange multipliers</a:t>
                </a:r>
                <a:r>
                  <a:rPr lang="en-US" sz="2400" dirty="0"/>
                  <a:t>.</a:t>
                </a:r>
              </a:p>
              <a:p>
                <a:pPr marL="457200" indent="-457200">
                  <a:buFontTx/>
                  <a:buChar char="-"/>
                </a:pPr>
                <a:r>
                  <a:rPr lang="en-US" sz="2400" dirty="0">
                    <a:solidFill>
                      <a:srgbClr val="C00000"/>
                    </a:solidFill>
                  </a:rPr>
                  <a:t>Inverse relationship </a:t>
                </a:r>
                <a:r>
                  <a:rPr lang="en-US" sz="2400" dirty="0"/>
                  <a:t>between </a:t>
                </a:r>
                <a14:m>
                  <m:oMath xmlns:m="http://schemas.openxmlformats.org/officeDocument/2006/math">
                    <m:r>
                      <a:rPr lang="en-US" sz="2400" b="0" i="1" smtClean="0">
                        <a:latin typeface="Cambria Math" panose="02040503050406030204" pitchFamily="18" charset="0"/>
                      </a:rPr>
                      <m:t>𝜅</m:t>
                    </m:r>
                  </m:oMath>
                </a14:m>
                <a:r>
                  <a:rPr lang="en-US" sz="2400" dirty="0"/>
                  <a:t> and </a:t>
                </a:r>
                <a14:m>
                  <m:oMath xmlns:m="http://schemas.openxmlformats.org/officeDocument/2006/math">
                    <m:r>
                      <a:rPr lang="en-US" sz="2400" b="0" i="1" smtClean="0">
                        <a:latin typeface="Cambria Math" panose="02040503050406030204" pitchFamily="18" charset="0"/>
                      </a:rPr>
                      <m:t>𝜆</m:t>
                    </m:r>
                  </m:oMath>
                </a14:m>
                <a:r>
                  <a:rPr lang="en-US" sz="2400" b="0" dirty="0"/>
                  <a:t>. Namely, </a:t>
                </a:r>
                <a14:m>
                  <m:oMath xmlns:m="http://schemas.openxmlformats.org/officeDocument/2006/math">
                    <m:r>
                      <a:rPr lang="en-US" sz="2400" b="0" i="1" smtClean="0">
                        <a:latin typeface="Cambria Math" panose="02040503050406030204" pitchFamily="18" charset="0"/>
                      </a:rPr>
                      <m:t>𝜅</m:t>
                    </m:r>
                    <m:r>
                      <a:rPr lang="en-US" sz="2400" b="0" i="1" smtClean="0">
                        <a:latin typeface="Cambria Math" panose="02040503050406030204" pitchFamily="18" charset="0"/>
                      </a:rPr>
                      <m:t>=</m:t>
                    </m:r>
                    <m:sSubSup>
                      <m:sSubSupPr>
                        <m:ctrlPr>
                          <a:rPr lang="en-US" sz="2400" b="0" i="1" smtClean="0">
                            <a:latin typeface="Cambria Math" charset="0"/>
                          </a:rPr>
                        </m:ctrlPr>
                      </m:sSubSupPr>
                      <m:e>
                        <m:d>
                          <m:dPr>
                            <m:begChr m:val="‖"/>
                            <m:endChr m:val="‖"/>
                            <m:ctrlPr>
                              <a:rPr lang="en-US" sz="2400" b="0" i="1" smtClean="0">
                                <a:latin typeface="Cambria Math" charset="0"/>
                              </a:rPr>
                            </m:ctrlPr>
                          </m:dPr>
                          <m:e>
                            <m:sSubSup>
                              <m:sSubSupPr>
                                <m:ctrlPr>
                                  <a:rPr lang="en-US" sz="2400" b="0" i="1" smtClean="0">
                                    <a:latin typeface="Cambria Math" charset="0"/>
                                  </a:rPr>
                                </m:ctrlPr>
                              </m:sSubSupPr>
                              <m:e>
                                <m:acc>
                                  <m:accPr>
                                    <m:chr m:val="̂"/>
                                    <m:ctrlPr>
                                      <a:rPr lang="en-US" sz="2400" b="0" i="1" smtClean="0">
                                        <a:latin typeface="Cambria Math" charset="0"/>
                                      </a:rPr>
                                    </m:ctrlPr>
                                  </m:accPr>
                                  <m:e>
                                    <m:r>
                                      <a:rPr lang="en-US" sz="2400" b="0" i="1" smtClean="0">
                                        <a:latin typeface="Cambria Math" panose="02040503050406030204" pitchFamily="18" charset="0"/>
                                      </a:rPr>
                                      <m:t>𝛽</m:t>
                                    </m:r>
                                  </m:e>
                                </m:acc>
                              </m:e>
                              <m:sub>
                                <m:r>
                                  <a:rPr lang="en-US" sz="2400" b="0" i="1" smtClean="0">
                                    <a:latin typeface="Cambria Math" panose="02040503050406030204" pitchFamily="18" charset="0"/>
                                  </a:rPr>
                                  <m:t>𝑅𝑖𝑑𝑔𝑒</m:t>
                                </m:r>
                              </m:sub>
                              <m:sup>
                                <m:r>
                                  <a:rPr lang="en-US" sz="2400" b="0" i="1" smtClean="0">
                                    <a:latin typeface="Cambria Math" panose="02040503050406030204" pitchFamily="18" charset="0"/>
                                  </a:rPr>
                                  <m:t>∗</m:t>
                                </m:r>
                              </m:sup>
                            </m:sSubSup>
                            <m:d>
                              <m:dPr>
                                <m:ctrlPr>
                                  <a:rPr lang="en-US" sz="2400" b="0" i="1" smtClean="0">
                                    <a:latin typeface="Cambria Math" charset="0"/>
                                  </a:rPr>
                                </m:ctrlPr>
                              </m:dPr>
                              <m:e>
                                <m:r>
                                  <a:rPr lang="en-US" sz="2400" b="0" i="1" smtClean="0">
                                    <a:latin typeface="Cambria Math" panose="02040503050406030204" pitchFamily="18" charset="0"/>
                                  </a:rPr>
                                  <m:t>𝜆</m:t>
                                </m:r>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oMath>
                </a14:m>
                <a:endParaRPr lang="en-US" sz="2400" dirty="0"/>
              </a:p>
            </p:txBody>
          </p:sp>
        </mc:Choice>
        <mc:Fallback xmlns="">
          <p:sp>
            <p:nvSpPr>
              <p:cNvPr id="3" name="Content Placeholder 2">
                <a:extLst>
                  <a:ext uri="{FF2B5EF4-FFF2-40B4-BE49-F238E27FC236}">
                    <a16:creationId xmlns:a16="http://schemas.microsoft.com/office/drawing/2014/main" id="{95EAE7F3-855A-4DCA-8C3F-6919AB2D7910}"/>
                  </a:ext>
                </a:extLst>
              </p:cNvPr>
              <p:cNvSpPr>
                <a:spLocks noGrp="1" noRot="1" noChangeAspect="1" noMove="1" noResize="1" noEditPoints="1" noAdjustHandles="1" noChangeArrowheads="1" noChangeShapeType="1" noTextEdit="1"/>
              </p:cNvSpPr>
              <p:nvPr>
                <p:ph idx="1"/>
              </p:nvPr>
            </p:nvSpPr>
            <p:spPr>
              <a:xfrm>
                <a:off x="932496" y="1249730"/>
                <a:ext cx="10327008" cy="4693870"/>
              </a:xfrm>
              <a:blipFill>
                <a:blip r:embed="rId2"/>
                <a:stretch>
                  <a:fillRect l="-945" t="-1039" r="-3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046EFA0A-24BE-4EC9-83C3-1E15FC694855}"/>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140160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 xmlns:a16="http://schemas.microsoft.com/office/drawing/2014/main" id="{1A8E1BD2-04CB-4C9B-8EF9-4830B36D0A2B}"/>
              </a:ext>
            </a:extLst>
          </p:cNvPr>
          <p:cNvSpPr>
            <a:spLocks noGrp="1"/>
          </p:cNvSpPr>
          <p:nvPr>
            <p:ph idx="1"/>
          </p:nvPr>
        </p:nvSpPr>
        <p:spPr>
          <a:xfrm>
            <a:off x="829605" y="1177758"/>
            <a:ext cx="10532790" cy="4595721"/>
          </a:xfrm>
        </p:spPr>
        <p:txBody>
          <a:bodyPr/>
          <a:lstStyle/>
          <a:p>
            <a:pPr marL="457200" indent="-457200">
              <a:buFont typeface="Arial" panose="020B0604020202020204" pitchFamily="34" charset="0"/>
              <a:buChar char="•"/>
            </a:pPr>
            <a:r>
              <a:rPr lang="en-US" dirty="0"/>
              <a:t>Motivation for regularization</a:t>
            </a:r>
          </a:p>
          <a:p>
            <a:pPr marL="1200120" lvl="1" indent="-457200">
              <a:buFont typeface="Arial" panose="020B0604020202020204" pitchFamily="34" charset="0"/>
              <a:buChar char="•"/>
            </a:pPr>
            <a:r>
              <a:rPr lang="en-US" dirty="0"/>
              <a:t>Generalization</a:t>
            </a:r>
          </a:p>
          <a:p>
            <a:pPr marL="1200120" lvl="1" indent="-457200">
              <a:buFont typeface="Arial" panose="020B0604020202020204" pitchFamily="34" charset="0"/>
              <a:buChar char="•"/>
            </a:pPr>
            <a:r>
              <a:rPr lang="en-US" dirty="0"/>
              <a:t>Instability</a:t>
            </a:r>
          </a:p>
          <a:p>
            <a:pPr marL="457200" indent="-457200">
              <a:buFont typeface="Arial" panose="020B0604020202020204" pitchFamily="34" charset="0"/>
              <a:buChar char="•"/>
            </a:pPr>
            <a:r>
              <a:rPr lang="en-US" dirty="0"/>
              <a:t>Ridge estimator</a:t>
            </a:r>
          </a:p>
          <a:p>
            <a:pPr marL="457200" indent="-457200">
              <a:buFont typeface="Arial" panose="020B0604020202020204" pitchFamily="34" charset="0"/>
              <a:buChar char="•"/>
            </a:pPr>
            <a:r>
              <a:rPr lang="en-US" dirty="0"/>
              <a:t>Lasso estimator</a:t>
            </a:r>
          </a:p>
          <a:p>
            <a:pPr marL="457200" indent="-457200">
              <a:buFont typeface="Arial" panose="020B0604020202020204" pitchFamily="34" charset="0"/>
              <a:buChar char="•"/>
            </a:pPr>
            <a:r>
              <a:rPr lang="en-US" dirty="0"/>
              <a:t>Elastic Net estimator</a:t>
            </a:r>
          </a:p>
          <a:p>
            <a:pPr marL="457200" indent="-457200">
              <a:buFont typeface="Arial" panose="020B0604020202020204" pitchFamily="34" charset="0"/>
              <a:buChar char="•"/>
            </a:pPr>
            <a:r>
              <a:rPr lang="en-US" dirty="0"/>
              <a:t>Visualizations</a:t>
            </a:r>
          </a:p>
          <a:p>
            <a:pPr marL="457200" indent="-457200">
              <a:buFont typeface="Arial" panose="020B0604020202020204" pitchFamily="34" charset="0"/>
              <a:buChar char="•"/>
            </a:pPr>
            <a:r>
              <a:rPr lang="en-US" dirty="0"/>
              <a:t>Bayesian approach</a:t>
            </a:r>
          </a:p>
        </p:txBody>
      </p:sp>
      <p:sp>
        <p:nvSpPr>
          <p:cNvPr id="4" name="Slide Number Placeholder 3">
            <a:extLst>
              <a:ext uri="{FF2B5EF4-FFF2-40B4-BE49-F238E27FC236}">
                <a16:creationId xmlns="" xmlns:a16="http://schemas.microsoft.com/office/drawing/2014/main"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7A08BD-CA56-4231-B0FE-9E9DF1D1D7A7}"/>
              </a:ext>
            </a:extLst>
          </p:cNvPr>
          <p:cNvSpPr>
            <a:spLocks noGrp="1"/>
          </p:cNvSpPr>
          <p:nvPr>
            <p:ph type="title"/>
          </p:nvPr>
        </p:nvSpPr>
        <p:spPr/>
        <p:txBody>
          <a:bodyPr/>
          <a:lstStyle/>
          <a:p>
            <a:r>
              <a:rPr lang="en-US" dirty="0"/>
              <a:t>Ridge, formal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35ED4C8-0D89-4935-8B8F-4BC02AC816AC}"/>
                  </a:ext>
                </a:extLst>
              </p:cNvPr>
              <p:cNvSpPr>
                <a:spLocks noGrp="1"/>
              </p:cNvSpPr>
              <p:nvPr>
                <p:ph idx="1"/>
              </p:nvPr>
            </p:nvSpPr>
            <p:spPr>
              <a:xfrm>
                <a:off x="833415" y="1547091"/>
                <a:ext cx="6766920" cy="3196280"/>
              </a:xfrm>
            </p:spPr>
            <p:txBody>
              <a:bodyPr/>
              <a:lstStyle/>
              <a:p>
                <a:r>
                  <a:rPr lang="en-US" sz="2400" dirty="0">
                    <a:solidFill>
                      <a:schemeClr val="tx1"/>
                    </a:solidFill>
                  </a:rPr>
                  <a:t>Ridge is a special case of Tikhonov Regularization:</a:t>
                </a:r>
              </a:p>
              <a:p>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1"/>
                              </a:solidFill>
                              <a:latin typeface="Cambria Math" charset="0"/>
                            </a:rPr>
                          </m:ctrlPr>
                        </m:sSubSupPr>
                        <m:e>
                          <m:d>
                            <m:dPr>
                              <m:begChr m:val="‖"/>
                              <m:endChr m:val="‖"/>
                              <m:ctrlPr>
                                <a:rPr lang="en-US" sz="2400" b="1" i="1" smtClean="0">
                                  <a:solidFill>
                                    <a:schemeClr val="tx1"/>
                                  </a:solidFill>
                                  <a:latin typeface="Cambria Math" charset="0"/>
                                </a:rPr>
                              </m:ctrlPr>
                            </m:dPr>
                            <m:e>
                              <m:r>
                                <a:rPr lang="en-US" sz="2400" b="1" i="1" smtClean="0">
                                  <a:solidFill>
                                    <a:schemeClr val="tx1"/>
                                  </a:solidFill>
                                  <a:latin typeface="Cambria Math" panose="02040503050406030204" pitchFamily="18" charset="0"/>
                                </a:rPr>
                                <m:t>𝑨𝒙</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r>
                        <a:rPr lang="en-US" sz="2400" b="1" i="1" smtClean="0">
                          <a:solidFill>
                            <a:schemeClr val="tx1"/>
                          </a:solidFill>
                          <a:latin typeface="Cambria Math" panose="02040503050406030204" pitchFamily="18" charset="0"/>
                        </a:rPr>
                        <m:t>+</m:t>
                      </m:r>
                      <m:sSubSup>
                        <m:sSubSupPr>
                          <m:ctrlPr>
                            <a:rPr lang="en-US" sz="2400" b="1" i="1" smtClean="0">
                              <a:solidFill>
                                <a:schemeClr val="tx1"/>
                              </a:solidFill>
                              <a:latin typeface="Cambria Math" charset="0"/>
                            </a:rPr>
                          </m:ctrlPr>
                        </m:sSubSupPr>
                        <m:e>
                          <m:d>
                            <m:dPr>
                              <m:begChr m:val="‖"/>
                              <m:endChr m:val="‖"/>
                              <m:ctrlPr>
                                <a:rPr lang="en-US" sz="2400" b="1" i="1" smtClean="0">
                                  <a:solidFill>
                                    <a:schemeClr val="tx1"/>
                                  </a:solidFill>
                                  <a:latin typeface="Cambria Math" charset="0"/>
                                </a:rPr>
                              </m:ctrlPr>
                            </m:dPr>
                            <m:e>
                              <m:r>
                                <a:rPr lang="en-US" sz="2400" b="1" i="0" smtClean="0">
                                  <a:solidFill>
                                    <a:schemeClr val="tx1"/>
                                  </a:solidFill>
                                  <a:latin typeface="Cambria Math" panose="02040503050406030204" pitchFamily="18" charset="0"/>
                                </a:rPr>
                                <m:t>𝚪</m:t>
                              </m:r>
                              <m:r>
                                <a:rPr lang="en-US" sz="2400" b="1" i="1" smtClean="0">
                                  <a:solidFill>
                                    <a:schemeClr val="tx1"/>
                                  </a:solidFill>
                                  <a:latin typeface="Cambria Math" panose="02040503050406030204" pitchFamily="18" charset="0"/>
                                </a:rPr>
                                <m:t>𝒙</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oMath>
                  </m:oMathPara>
                </a14:m>
                <a:endParaRPr lang="en-US" sz="2400" b="1" dirty="0">
                  <a:solidFill>
                    <a:schemeClr val="tx1"/>
                  </a:solidFill>
                </a:endParaRPr>
              </a:p>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charset="0"/>
                            </a:rPr>
                          </m:ctrlPr>
                        </m:sSupPr>
                        <m:e>
                          <m:d>
                            <m:dPr>
                              <m:ctrlPr>
                                <a:rPr lang="en-US" sz="2400" b="1" i="1" smtClean="0">
                                  <a:solidFill>
                                    <a:schemeClr val="tx1"/>
                                  </a:solidFill>
                                  <a:latin typeface="Cambria Math" charset="0"/>
                                </a:rPr>
                              </m:ctrlPr>
                            </m:dPr>
                            <m:e>
                              <m:sSup>
                                <m:sSupPr>
                                  <m:ctrlPr>
                                    <a:rPr lang="en-US" sz="2400" b="1" i="1" smtClean="0">
                                      <a:solidFill>
                                        <a:schemeClr val="tx1"/>
                                      </a:solidFill>
                                      <a:latin typeface="Cambria Math" charset="0"/>
                                    </a:rPr>
                                  </m:ctrlPr>
                                </m:sSupPr>
                                <m:e>
                                  <m:r>
                                    <a:rPr lang="en-US" sz="2400" b="1" i="1" smtClean="0">
                                      <a:solidFill>
                                        <a:schemeClr val="tx1"/>
                                      </a:solidFill>
                                      <a:latin typeface="Cambria Math" panose="02040503050406030204" pitchFamily="18" charset="0"/>
                                    </a:rPr>
                                    <m:t>𝑨</m:t>
                                  </m:r>
                                </m:e>
                                <m:sup>
                                  <m:r>
                                    <a:rPr lang="en-US" sz="2400" b="1" i="1" smtClean="0">
                                      <a:solidFill>
                                        <a:schemeClr val="tx1"/>
                                      </a:solidFill>
                                      <a:latin typeface="Cambria Math" panose="02040503050406030204" pitchFamily="18" charset="0"/>
                                    </a:rPr>
                                    <m:t>𝑻</m:t>
                                  </m:r>
                                </m:sup>
                              </m:sSup>
                              <m:r>
                                <a:rPr lang="en-US" sz="2400" b="1" i="1" smtClean="0">
                                  <a:solidFill>
                                    <a:schemeClr val="tx1"/>
                                  </a:solidFill>
                                  <a:latin typeface="Cambria Math" panose="02040503050406030204" pitchFamily="18" charset="0"/>
                                </a:rPr>
                                <m:t>𝑨</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charset="0"/>
                                    </a:rPr>
                                  </m:ctrlPr>
                                </m:sSupPr>
                                <m:e>
                                  <m:r>
                                    <a:rPr lang="en-US" sz="2400" b="1" i="0" smtClean="0">
                                      <a:solidFill>
                                        <a:schemeClr val="tx1"/>
                                      </a:solidFill>
                                      <a:latin typeface="Cambria Math" panose="02040503050406030204" pitchFamily="18" charset="0"/>
                                    </a:rPr>
                                    <m:t>𝚪</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𝚪</m:t>
                              </m:r>
                            </m:e>
                          </m:d>
                        </m:e>
                        <m:sup>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𝟏</m:t>
                          </m:r>
                        </m:sup>
                      </m:sSup>
                      <m:sSup>
                        <m:sSupPr>
                          <m:ctrlPr>
                            <a:rPr lang="en-US" sz="2400" b="1" i="1" smtClean="0">
                              <a:solidFill>
                                <a:schemeClr val="tx1"/>
                              </a:solidFill>
                              <a:latin typeface="Cambria Math" charset="0"/>
                            </a:rPr>
                          </m:ctrlPr>
                        </m:sSupPr>
                        <m:e>
                          <m:r>
                            <a:rPr lang="en-US" sz="2400" b="1" i="0" smtClean="0">
                              <a:solidFill>
                                <a:schemeClr val="tx1"/>
                              </a:solidFill>
                              <a:latin typeface="Cambria Math" panose="02040503050406030204" pitchFamily="18" charset="0"/>
                            </a:rPr>
                            <m:t>𝐀</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𝐛</m:t>
                      </m:r>
                    </m:oMath>
                  </m:oMathPara>
                </a14:m>
                <a:endParaRPr lang="en-US" sz="2400" b="1" dirty="0">
                  <a:solidFill>
                    <a:schemeClr val="tx1"/>
                  </a:solidFill>
                </a:endParaRPr>
              </a:p>
              <a:p>
                <a:endParaRPr lang="en-US" sz="2400" dirty="0">
                  <a:solidFill>
                    <a:schemeClr val="tx1"/>
                  </a:solidFill>
                </a:endParaRPr>
              </a:p>
              <a:p>
                <a:r>
                  <a:rPr lang="en-US" sz="2400" dirty="0">
                    <a:solidFill>
                      <a:schemeClr val="tx1"/>
                    </a:solidFill>
                  </a:rPr>
                  <a:t>If </a:t>
                </a:r>
                <a14:m>
                  <m:oMath xmlns:m="http://schemas.openxmlformats.org/officeDocument/2006/math">
                    <m:r>
                      <m:rPr>
                        <m:sty m:val="p"/>
                      </m:rPr>
                      <a:rPr lang="en-US" sz="2400" b="0" i="0" smtClean="0">
                        <a:solidFill>
                          <a:schemeClr val="tx1"/>
                        </a:solidFill>
                        <a:latin typeface="Cambria Math" panose="02040503050406030204" pitchFamily="18" charset="0"/>
                      </a:rPr>
                      <m:t>Γ</m:t>
                    </m:r>
                    <m:r>
                      <a:rPr lang="en-US" sz="2400" b="0" i="0"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charset="0"/>
                          </a:rPr>
                        </m:ctrlPr>
                      </m:radPr>
                      <m:deg/>
                      <m:e>
                        <m:r>
                          <a:rPr lang="en-US" sz="2400" b="0" i="1" smtClean="0">
                            <a:solidFill>
                              <a:schemeClr val="tx1"/>
                            </a:solidFill>
                            <a:latin typeface="Cambria Math" panose="02040503050406030204" pitchFamily="18" charset="0"/>
                          </a:rPr>
                          <m:t>𝜆</m:t>
                        </m:r>
                      </m:e>
                    </m:rad>
                    <m:r>
                      <a:rPr lang="en-US" sz="2400" b="0" i="1" smtClean="0">
                        <a:solidFill>
                          <a:schemeClr val="tx1"/>
                        </a:solidFill>
                        <a:latin typeface="Cambria Math" panose="02040503050406030204" pitchFamily="18" charset="0"/>
                      </a:rPr>
                      <m:t>𝐼</m:t>
                    </m:r>
                  </m:oMath>
                </a14:m>
                <a:r>
                  <a:rPr lang="en-US" sz="2400" dirty="0">
                    <a:solidFill>
                      <a:schemeClr val="tx1"/>
                    </a:solidFill>
                  </a:rPr>
                  <a:t>, we have classic Ridge regression. </a:t>
                </a:r>
              </a:p>
              <a:p>
                <a:endParaRPr lang="en-US" sz="2400" dirty="0"/>
              </a:p>
            </p:txBody>
          </p:sp>
        </mc:Choice>
        <mc:Fallback xmlns="">
          <p:sp>
            <p:nvSpPr>
              <p:cNvPr id="3" name="Content Placeholder 2">
                <a:extLst>
                  <a:ext uri="{FF2B5EF4-FFF2-40B4-BE49-F238E27FC236}">
                    <a16:creationId xmlns:a16="http://schemas.microsoft.com/office/drawing/2014/main" id="{535ED4C8-0D89-4935-8B8F-4BC02AC816AC}"/>
                  </a:ext>
                </a:extLst>
              </p:cNvPr>
              <p:cNvSpPr>
                <a:spLocks noGrp="1" noRot="1" noChangeAspect="1" noMove="1" noResize="1" noEditPoints="1" noAdjustHandles="1" noChangeArrowheads="1" noChangeShapeType="1" noTextEdit="1"/>
              </p:cNvSpPr>
              <p:nvPr>
                <p:ph idx="1"/>
              </p:nvPr>
            </p:nvSpPr>
            <p:spPr>
              <a:xfrm>
                <a:off x="833415" y="1547091"/>
                <a:ext cx="6766920" cy="3196280"/>
              </a:xfrm>
              <a:blipFill>
                <a:blip r:embed="rId2"/>
                <a:stretch>
                  <a:fillRect l="-1441" t="-1527"/>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A1199A5F-4D7D-4BD3-B6FD-224244F22028}"/>
              </a:ext>
            </a:extLst>
          </p:cNvPr>
          <p:cNvSpPr>
            <a:spLocks noGrp="1"/>
          </p:cNvSpPr>
          <p:nvPr>
            <p:ph type="sldNum" sz="quarter" idx="12"/>
          </p:nvPr>
        </p:nvSpPr>
        <p:spPr/>
        <p:txBody>
          <a:bodyPr/>
          <a:lstStyle/>
          <a:p>
            <a:fld id="{AD29F1E6-0A42-6342-8A19-FA364A33AB30}" type="slidenum">
              <a:rPr lang="en-US" smtClean="0"/>
              <a:t>20</a:t>
            </a:fld>
            <a:endParaRPr lang="en-US"/>
          </a:p>
        </p:txBody>
      </p:sp>
      <p:pic>
        <p:nvPicPr>
          <p:cNvPr id="7" name="Picture 6">
            <a:extLst>
              <a:ext uri="{FF2B5EF4-FFF2-40B4-BE49-F238E27FC236}">
                <a16:creationId xmlns="" xmlns:a16="http://schemas.microsoft.com/office/drawing/2014/main" id="{C364EC3D-B28B-48A4-818C-7F1AB89BC5F4}"/>
              </a:ext>
            </a:extLst>
          </p:cNvPr>
          <p:cNvPicPr>
            <a:picLocks noChangeAspect="1"/>
          </p:cNvPicPr>
          <p:nvPr/>
        </p:nvPicPr>
        <p:blipFill rotWithShape="1">
          <a:blip r:embed="rId3"/>
          <a:srcRect l="3079" t="8615" r="7866"/>
          <a:stretch/>
        </p:blipFill>
        <p:spPr>
          <a:xfrm>
            <a:off x="8219767" y="1394299"/>
            <a:ext cx="3510926" cy="2534803"/>
          </a:xfrm>
          <a:prstGeom prst="rect">
            <a:avLst/>
          </a:prstGeom>
        </p:spPr>
      </p:pic>
      <p:sp>
        <p:nvSpPr>
          <p:cNvPr id="8" name="TextBox 7">
            <a:extLst>
              <a:ext uri="{FF2B5EF4-FFF2-40B4-BE49-F238E27FC236}">
                <a16:creationId xmlns="" xmlns:a16="http://schemas.microsoft.com/office/drawing/2014/main" id="{FF812622-4875-429A-8D4B-14F30C11DE42}"/>
              </a:ext>
            </a:extLst>
          </p:cNvPr>
          <p:cNvSpPr txBox="1"/>
          <p:nvPr/>
        </p:nvSpPr>
        <p:spPr>
          <a:xfrm>
            <a:off x="8219767" y="1446053"/>
            <a:ext cx="1671484" cy="369332"/>
          </a:xfrm>
          <a:prstGeom prst="rect">
            <a:avLst/>
          </a:prstGeom>
          <a:noFill/>
        </p:spPr>
        <p:txBody>
          <a:bodyPr wrap="square" rtlCol="0">
            <a:spAutoFit/>
          </a:bodyPr>
          <a:lstStyle/>
          <a:p>
            <a:r>
              <a:rPr lang="en-US" dirty="0">
                <a:solidFill>
                  <a:schemeClr val="bg1"/>
                </a:solidFill>
              </a:rPr>
              <a:t>Monsieur Ridge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2F41B2CA-A780-428E-9089-7F15F93DAEA8}"/>
                  </a:ext>
                </a:extLst>
              </p:cNvPr>
              <p:cNvSpPr/>
              <p:nvPr/>
            </p:nvSpPr>
            <p:spPr>
              <a:xfrm>
                <a:off x="833415" y="4743371"/>
                <a:ext cx="10897278" cy="830997"/>
              </a:xfrm>
              <a:prstGeom prst="rect">
                <a:avLst/>
              </a:prstGeom>
            </p:spPr>
            <p:txBody>
              <a:bodyPr wrap="square">
                <a:spAutoFit/>
              </a:bodyPr>
              <a:lstStyle/>
              <a:p>
                <a:r>
                  <a:rPr lang="en-US" sz="2400" dirty="0"/>
                  <a:t>Tikhonov regularization is interesting, as we can use </a:t>
                </a:r>
                <a14:m>
                  <m:oMath xmlns:m="http://schemas.openxmlformats.org/officeDocument/2006/math">
                    <m:r>
                      <m:rPr>
                        <m:sty m:val="p"/>
                      </m:rPr>
                      <a:rPr lang="en-US" sz="2400">
                        <a:latin typeface="Cambria Math" panose="02040503050406030204" pitchFamily="18" charset="0"/>
                      </a:rPr>
                      <m:t>Γ</m:t>
                    </m:r>
                  </m:oMath>
                </a14:m>
                <a:r>
                  <a:rPr lang="en-US" sz="2400" dirty="0"/>
                  <a:t> to generate other constraints, such as smoothness in the estimator values. </a:t>
                </a:r>
                <a:r>
                  <a:rPr lang="en-US" sz="2400" b="1" dirty="0"/>
                  <a:t> </a:t>
                </a:r>
                <a:endParaRPr lang="en-US" sz="2400" dirty="0"/>
              </a:p>
            </p:txBody>
          </p:sp>
        </mc:Choice>
        <mc:Fallback xmlns="">
          <p:sp>
            <p:nvSpPr>
              <p:cNvPr id="5" name="Rectangle 4">
                <a:extLst>
                  <a:ext uri="{FF2B5EF4-FFF2-40B4-BE49-F238E27FC236}">
                    <a16:creationId xmlns:a16="http://schemas.microsoft.com/office/drawing/2014/main" id="{2F41B2CA-A780-428E-9089-7F15F93DAEA8}"/>
                  </a:ext>
                </a:extLst>
              </p:cNvPr>
              <p:cNvSpPr>
                <a:spLocks noRot="1" noChangeAspect="1" noMove="1" noResize="1" noEditPoints="1" noAdjustHandles="1" noChangeArrowheads="1" noChangeShapeType="1" noTextEdit="1"/>
              </p:cNvSpPr>
              <p:nvPr/>
            </p:nvSpPr>
            <p:spPr>
              <a:xfrm>
                <a:off x="833415" y="4743371"/>
                <a:ext cx="10897278" cy="830997"/>
              </a:xfrm>
              <a:prstGeom prst="rect">
                <a:avLst/>
              </a:prstGeom>
              <a:blipFill>
                <a:blip r:embed="rId4"/>
                <a:stretch>
                  <a:fillRect l="-895" t="-5882" b="-16176"/>
                </a:stretch>
              </a:blipFill>
            </p:spPr>
            <p:txBody>
              <a:bodyPr/>
              <a:lstStyle/>
              <a:p>
                <a:r>
                  <a:rPr lang="en-US">
                    <a:noFill/>
                  </a:rPr>
                  <a:t> </a:t>
                </a:r>
              </a:p>
            </p:txBody>
          </p:sp>
        </mc:Fallback>
      </mc:AlternateContent>
      <p:sp>
        <p:nvSpPr>
          <p:cNvPr id="9" name="Oval 8">
            <a:extLst>
              <a:ext uri="{FF2B5EF4-FFF2-40B4-BE49-F238E27FC236}">
                <a16:creationId xmlns="" xmlns:a16="http://schemas.microsoft.com/office/drawing/2014/main" id="{E71035B9-9CED-4F2D-A22D-CC9F20058ECC}"/>
              </a:ext>
            </a:extLst>
          </p:cNvPr>
          <p:cNvSpPr/>
          <p:nvPr/>
        </p:nvSpPr>
        <p:spPr>
          <a:xfrm>
            <a:off x="4755385" y="2383504"/>
            <a:ext cx="32697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a:extLst>
              <a:ext uri="{FF2B5EF4-FFF2-40B4-BE49-F238E27FC236}">
                <a16:creationId xmlns="" xmlns:a16="http://schemas.microsoft.com/office/drawing/2014/main" id="{A27C39E8-BB5E-471D-BA54-ED43B26B6E1B}"/>
              </a:ext>
            </a:extLst>
          </p:cNvPr>
          <p:cNvSpPr txBox="1"/>
          <p:nvPr/>
        </p:nvSpPr>
        <p:spPr>
          <a:xfrm flipH="1">
            <a:off x="254651" y="2542808"/>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Tikhonov Matrix</a:t>
            </a:r>
          </a:p>
        </p:txBody>
      </p:sp>
      <p:sp>
        <p:nvSpPr>
          <p:cNvPr id="11" name="Freeform: Shape 10">
            <a:extLst>
              <a:ext uri="{FF2B5EF4-FFF2-40B4-BE49-F238E27FC236}">
                <a16:creationId xmlns="" xmlns:a16="http://schemas.microsoft.com/office/drawing/2014/main" id="{40E6F7C4-0B22-4668-A528-9C08B87A5C03}"/>
              </a:ext>
            </a:extLst>
          </p:cNvPr>
          <p:cNvSpPr/>
          <p:nvPr/>
        </p:nvSpPr>
        <p:spPr>
          <a:xfrm flipH="1">
            <a:off x="1169581" y="2129592"/>
            <a:ext cx="3763926"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2860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uiExpand="1" animBg="1"/>
      <p:bldP spid="10" grpId="0" uiExpand="1"/>
      <p:bldP spid="11"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21</a:t>
            </a:fld>
            <a:endParaRPr lang="en-US"/>
          </a:p>
        </p:txBody>
      </p:sp>
      <p:pic>
        <p:nvPicPr>
          <p:cNvPr id="9" name="Picture 8">
            <a:extLst>
              <a:ext uri="{FF2B5EF4-FFF2-40B4-BE49-F238E27FC236}">
                <a16:creationId xmlns=""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algn="ctr"/>
            <a:r>
              <a:rPr lang="en-US" dirty="0"/>
              <a:t>The ridge estimator is where the constraint and the loss intersect.</a:t>
            </a:r>
          </a:p>
        </p:txBody>
      </p:sp>
      <p:sp>
        <p:nvSpPr>
          <p:cNvPr id="14" name="TextBox 13">
            <a:extLst>
              <a:ext uri="{FF2B5EF4-FFF2-40B4-BE49-F238E27FC236}">
                <a16:creationId xmlns=""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algn="ctr"/>
            <a:r>
              <a:rPr lang="en-US" dirty="0"/>
              <a:t>The values of the coefficients decrease as lambda increases, but they are not nullified.</a:t>
            </a:r>
          </a:p>
        </p:txBody>
      </p:sp>
      <p:pic>
        <p:nvPicPr>
          <p:cNvPr id="12" name="Picture 11">
            <a:extLst>
              <a:ext uri="{FF2B5EF4-FFF2-40B4-BE49-F238E27FC236}">
                <a16:creationId xmlns=""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Ridge estimator</a:t>
            </a:r>
          </a:p>
        </p:txBody>
      </p:sp>
      <p:sp>
        <p:nvSpPr>
          <p:cNvPr id="20" name="Oval 19">
            <a:extLst>
              <a:ext uri="{FF2B5EF4-FFF2-40B4-BE49-F238E27FC236}">
                <a16:creationId xmlns=""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75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22</a:t>
            </a:fld>
            <a:endParaRPr lang="en-US"/>
          </a:p>
        </p:txBody>
      </p:sp>
      <p:pic>
        <p:nvPicPr>
          <p:cNvPr id="8" name="Picture 7">
            <a:extLst>
              <a:ext uri="{FF2B5EF4-FFF2-40B4-BE49-F238E27FC236}">
                <a16:creationId xmlns="" xmlns:a16="http://schemas.microsoft.com/office/drawing/2014/main" id="{B13F36E1-8CD8-4C36-B7C5-46A0016250C1}"/>
              </a:ext>
            </a:extLst>
          </p:cNvPr>
          <p:cNvPicPr>
            <a:picLocks noChangeAspect="1"/>
          </p:cNvPicPr>
          <p:nvPr/>
        </p:nvPicPr>
        <p:blipFill>
          <a:blip r:embed="rId3"/>
          <a:stretch>
            <a:fillRect/>
          </a:stretch>
        </p:blipFill>
        <p:spPr>
          <a:xfrm>
            <a:off x="2309284" y="1151595"/>
            <a:ext cx="7573432" cy="3810532"/>
          </a:xfrm>
          <a:prstGeom prst="rect">
            <a:avLst/>
          </a:prstGeom>
        </p:spPr>
      </p:pic>
      <p:sp>
        <p:nvSpPr>
          <p:cNvPr id="5" name="TextBox 4">
            <a:extLst>
              <a:ext uri="{FF2B5EF4-FFF2-40B4-BE49-F238E27FC236}">
                <a16:creationId xmlns="" xmlns:a16="http://schemas.microsoft.com/office/drawing/2014/main" id="{F6A35837-50BC-4A85-AF22-7F2872578871}"/>
              </a:ext>
            </a:extLst>
          </p:cNvPr>
          <p:cNvSpPr txBox="1"/>
          <p:nvPr/>
        </p:nvSpPr>
        <p:spPr>
          <a:xfrm>
            <a:off x="1543740" y="5496797"/>
            <a:ext cx="9120716" cy="369332"/>
          </a:xfrm>
          <a:prstGeom prst="rect">
            <a:avLst/>
          </a:prstGeom>
          <a:noFill/>
        </p:spPr>
        <p:txBody>
          <a:bodyPr wrap="square" rtlCol="0">
            <a:spAutoFit/>
          </a:bodyPr>
          <a:lstStyle/>
          <a:p>
            <a:pPr algn="ctr"/>
            <a:r>
              <a:rPr lang="en-US" dirty="0"/>
              <a:t>Ridge curves the loss function in colinear problems, avoiding instability.</a:t>
            </a:r>
          </a:p>
        </p:txBody>
      </p:sp>
    </p:spTree>
    <p:extLst>
      <p:ext uri="{BB962C8B-B14F-4D97-AF65-F5344CB8AC3E}">
        <p14:creationId xmlns:p14="http://schemas.microsoft.com/office/powerpoint/2010/main" val="301783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LASSO regression</a:t>
            </a:r>
          </a:p>
        </p:txBody>
      </p:sp>
      <p:sp>
        <p:nvSpPr>
          <p:cNvPr id="3" name="Text Placeholder 2">
            <a:extLst>
              <a:ext uri="{FF2B5EF4-FFF2-40B4-BE49-F238E27FC236}">
                <a16:creationId xmlns=""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Yes, LASSO is an acronym</a:t>
            </a:r>
          </a:p>
        </p:txBody>
      </p:sp>
      <p:sp>
        <p:nvSpPr>
          <p:cNvPr id="4" name="Slide Number Placeholder 3">
            <a:extLst>
              <a:ext uri="{FF2B5EF4-FFF2-40B4-BE49-F238E27FC236}">
                <a16:creationId xmlns=""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187258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 xmlns:a16="http://schemas.microsoft.com/office/drawing/2014/main" id="{A9BC19B5-53B2-49BB-AFAF-9786DDB6CC0E}"/>
              </a:ext>
            </a:extLst>
          </p:cNvPr>
          <p:cNvSpPr/>
          <p:nvPr/>
        </p:nvSpPr>
        <p:spPr>
          <a:xfrm>
            <a:off x="2940539" y="3280145"/>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9DF0081-7094-4A00-B1B4-AC79630C5069}"/>
              </a:ext>
            </a:extLst>
          </p:cNvPr>
          <p:cNvSpPr>
            <a:spLocks noGrp="1"/>
          </p:cNvSpPr>
          <p:nvPr>
            <p:ph type="title"/>
          </p:nvPr>
        </p:nvSpPr>
        <p:spPr/>
        <p:txBody>
          <a:bodyPr/>
          <a:lstStyle/>
          <a:p>
            <a:r>
              <a:rPr lang="en-US" dirty="0"/>
              <a:t>What is LASSO?</a:t>
            </a:r>
          </a:p>
        </p:txBody>
      </p:sp>
      <p:sp>
        <p:nvSpPr>
          <p:cNvPr id="4" name="Slide Number Placeholder 3">
            <a:extLst>
              <a:ext uri="{FF2B5EF4-FFF2-40B4-BE49-F238E27FC236}">
                <a16:creationId xmlns="" xmlns:a16="http://schemas.microsoft.com/office/drawing/2014/main" id="{C94F5122-CCDF-4CDB-9068-DC967B7F58D7}"/>
              </a:ext>
            </a:extLst>
          </p:cNvPr>
          <p:cNvSpPr>
            <a:spLocks noGrp="1"/>
          </p:cNvSpPr>
          <p:nvPr>
            <p:ph type="sldNum" sz="quarter" idx="12"/>
          </p:nvPr>
        </p:nvSpPr>
        <p:spPr/>
        <p:txBody>
          <a:bodyPr/>
          <a:lstStyle/>
          <a:p>
            <a:fld id="{AD29F1E6-0A42-6342-8A19-FA364A33AB30}" type="slidenum">
              <a:rPr lang="en-US" smtClean="0"/>
              <a:t>24</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805BBAD-37E1-473E-A9C7-6EACA05FFFCC}"/>
                  </a:ext>
                </a:extLst>
              </p:cNvPr>
              <p:cNvSpPr>
                <a:spLocks noGrp="1"/>
              </p:cNvSpPr>
              <p:nvPr>
                <p:ph idx="1"/>
              </p:nvPr>
            </p:nvSpPr>
            <p:spPr>
              <a:xfrm>
                <a:off x="932496" y="1177757"/>
                <a:ext cx="10327008" cy="4883677"/>
              </a:xfrm>
            </p:spPr>
            <p:txBody>
              <a:bodyPr/>
              <a:lstStyle/>
              <a:p>
                <a:pPr marL="457200" indent="-457200">
                  <a:buFontTx/>
                  <a:buChar char="-"/>
                </a:pPr>
                <a:r>
                  <a:rPr lang="en-US" dirty="0"/>
                  <a:t>Least Absolute Shrinkage and Selection Operator </a:t>
                </a:r>
              </a:p>
              <a:p>
                <a:pPr marL="457200" indent="-457200">
                  <a:buFontTx/>
                  <a:buChar char="-"/>
                </a:pPr>
                <a:r>
                  <a:rPr lang="en-US" dirty="0"/>
                  <a:t>Originally introduced in geophysics paper from 1986 but popularized by Robert </a:t>
                </a:r>
                <a:r>
                  <a:rPr lang="en-US" dirty="0" err="1"/>
                  <a:t>Tibshirani</a:t>
                </a:r>
                <a:r>
                  <a:rPr lang="en-US" dirty="0"/>
                  <a:t> (1996)</a:t>
                </a:r>
              </a:p>
              <a:p>
                <a:pPr marL="457200" indent="-457200">
                  <a:buFontTx/>
                  <a:buChar char="-"/>
                </a:pPr>
                <a:r>
                  <a:rPr lang="en-US" dirty="0"/>
                  <a:t>Idea: L1 penalization on the coefficients.</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𝐿𝐴𝑆𝑆𝑂</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arg</m:t>
                      </m:r>
                      <m:limLow>
                        <m:limLowPr>
                          <m:ctrlPr>
                            <a:rPr lang="en-US" b="0" i="1" smtClean="0">
                              <a:latin typeface="Cambria Math"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sSubSup>
                        <m:sSubSupPr>
                          <m:ctrlPr>
                            <a:rPr lang="en-US" b="0" i="1" smtClean="0">
                              <a:latin typeface="Cambria Math" charset="0"/>
                            </a:rPr>
                          </m:ctrlPr>
                        </m:sSubSupPr>
                        <m:e>
                          <m:d>
                            <m:dPr>
                              <m:begChr m:val="‖"/>
                              <m:endChr m:val="‖"/>
                              <m:ctrlPr>
                                <a:rPr lang="en-US" b="0" i="1" smtClean="0">
                                  <a:latin typeface="Cambria Math"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𝑌</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oMath>
                  </m:oMathPara>
                </a14:m>
                <a:endParaRPr lang="en-US" dirty="0"/>
              </a:p>
              <a:p>
                <a:endParaRPr lang="en-US" dirty="0"/>
              </a:p>
              <a:p>
                <a:pPr marL="457200" indent="-457200">
                  <a:buFontTx/>
                  <a:buChar char="-"/>
                </a:pPr>
                <a:r>
                  <a:rPr lang="en-US" dirty="0"/>
                  <a:t>Remember that </a:t>
                </a:r>
                <a14:m>
                  <m:oMath xmlns:m="http://schemas.openxmlformats.org/officeDocument/2006/math">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pPr marL="457200" indent="-457200">
                  <a:buFontTx/>
                  <a:buChar char="-"/>
                </a:pPr>
                <a:r>
                  <a:rPr lang="en-US" dirty="0"/>
                  <a:t>This looks deceptively similar to Ridge, but behaves very differently. Tends to zero-out coefficients.</a:t>
                </a:r>
              </a:p>
              <a:p>
                <a:pPr marL="457200" indent="-457200">
                  <a:buFontTx/>
                  <a:buChar char="-"/>
                </a:pPr>
                <a:endParaRPr lang="en-US" dirty="0"/>
              </a:p>
              <a:p>
                <a:endParaRPr lang="en-US"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A805BBAD-37E1-473E-A9C7-6EACA05FFFCC}"/>
                  </a:ext>
                </a:extLst>
              </p:cNvPr>
              <p:cNvSpPr>
                <a:spLocks noGrp="1" noRot="1" noChangeAspect="1" noMove="1" noResize="1" noEditPoints="1" noAdjustHandles="1" noChangeArrowheads="1" noChangeShapeType="1" noTextEdit="1"/>
              </p:cNvSpPr>
              <p:nvPr>
                <p:ph idx="1"/>
              </p:nvPr>
            </p:nvSpPr>
            <p:spPr>
              <a:xfrm>
                <a:off x="932496" y="1177757"/>
                <a:ext cx="10327008" cy="4883677"/>
              </a:xfrm>
              <a:blipFill>
                <a:blip r:embed="rId2"/>
                <a:stretch>
                  <a:fillRect l="-1240" t="-1373" b="-7366"/>
                </a:stretch>
              </a:blipFill>
            </p:spPr>
            <p:txBody>
              <a:bodyPr/>
              <a:lstStyle/>
              <a:p>
                <a:r>
                  <a:rPr lang="en-US">
                    <a:noFill/>
                  </a:rPr>
                  <a:t> </a:t>
                </a:r>
              </a:p>
            </p:txBody>
          </p:sp>
        </mc:Fallback>
      </mc:AlternateContent>
    </p:spTree>
    <p:extLst>
      <p:ext uri="{BB962C8B-B14F-4D97-AF65-F5344CB8AC3E}">
        <p14:creationId xmlns:p14="http://schemas.microsoft.com/office/powerpoint/2010/main" val="2313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91CB7B-5FB1-4346-B9E1-E1973D0BE3C4}"/>
              </a:ext>
            </a:extLst>
          </p:cNvPr>
          <p:cNvSpPr>
            <a:spLocks noGrp="1"/>
          </p:cNvSpPr>
          <p:nvPr>
            <p:ph type="title"/>
          </p:nvPr>
        </p:nvSpPr>
        <p:spPr/>
        <p:txBody>
          <a:bodyPr/>
          <a:lstStyle/>
          <a:p>
            <a:r>
              <a:rPr lang="en-US" dirty="0"/>
              <a:t>Deriving the LASSO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017AFBD-0381-4D79-83F8-58A4F00C18BC}"/>
                  </a:ext>
                </a:extLst>
              </p:cNvPr>
              <p:cNvSpPr>
                <a:spLocks noGrp="1"/>
              </p:cNvSpPr>
              <p:nvPr>
                <p:ph idx="1"/>
              </p:nvPr>
            </p:nvSpPr>
            <p:spPr>
              <a:xfrm>
                <a:off x="932495" y="1177758"/>
                <a:ext cx="10641195" cy="4755209"/>
              </a:xfrm>
            </p:spPr>
            <p:txBody>
              <a:bodyPr/>
              <a:lstStyle/>
              <a:p>
                <a:r>
                  <a:rPr lang="en-US" dirty="0"/>
                  <a:t>The original LASSO definition comes from the constrained optimization problem:</a:t>
                </a:r>
              </a:p>
              <a:p>
                <a:endParaRPr lang="en-US" sz="3600" dirty="0"/>
              </a:p>
              <a:p>
                <a:pPr/>
                <a14:m>
                  <m:oMathPara xmlns:m="http://schemas.openxmlformats.org/officeDocument/2006/math">
                    <m:oMathParaPr>
                      <m:jc m:val="centerGroup"/>
                    </m:oMathParaPr>
                    <m:oMath xmlns:m="http://schemas.openxmlformats.org/officeDocument/2006/math">
                      <m:limLow>
                        <m:limLowPr>
                          <m:ctrlPr>
                            <a:rPr lang="en-US" sz="3600" b="0" i="1" smtClean="0">
                              <a:latin typeface="Cambria Math" charset="0"/>
                            </a:rPr>
                          </m:ctrlPr>
                        </m:limLowPr>
                        <m:e>
                          <m:r>
                            <m:rPr>
                              <m:sty m:val="p"/>
                            </m:rPr>
                            <a:rPr lang="en-US" sz="3600" b="0" i="0" smtClean="0">
                              <a:latin typeface="Cambria Math" panose="02040503050406030204" pitchFamily="18" charset="0"/>
                            </a:rPr>
                            <m:t>min</m:t>
                          </m:r>
                        </m:e>
                        <m:lim>
                          <m:sSub>
                            <m:sSubPr>
                              <m:ctrlPr>
                                <a:rPr lang="en-US" sz="3600" b="0" i="1" smtClean="0">
                                  <a:latin typeface="Cambria Math" charset="0"/>
                                </a:rPr>
                              </m:ctrlPr>
                            </m:sSubPr>
                            <m:e>
                              <m:d>
                                <m:dPr>
                                  <m:begChr m:val="‖"/>
                                  <m:endChr m:val="‖"/>
                                  <m:ctrlPr>
                                    <a:rPr lang="en-US" sz="3600" b="0" i="1" smtClean="0">
                                      <a:latin typeface="Cambria Math" charset="0"/>
                                    </a:rPr>
                                  </m:ctrlPr>
                                </m:dPr>
                                <m:e>
                                  <m:r>
                                    <a:rPr lang="en-US" sz="3600" b="0" i="1" smtClean="0">
                                      <a:latin typeface="Cambria Math" panose="02040503050406030204" pitchFamily="18" charset="0"/>
                                    </a:rPr>
                                    <m:t>𝛽</m:t>
                                  </m:r>
                                </m:e>
                              </m:d>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solidFill>
                                <a:srgbClr val="00B0F0"/>
                              </a:solidFill>
                              <a:latin typeface="Cambria Math" panose="02040503050406030204" pitchFamily="18" charset="0"/>
                            </a:rPr>
                            <m:t>𝜅</m:t>
                          </m:r>
                        </m:lim>
                      </m:limLow>
                      <m:sSubSup>
                        <m:sSubSupPr>
                          <m:ctrlPr>
                            <a:rPr lang="en-US" sz="3600" b="0" i="1" smtClean="0">
                              <a:latin typeface="Cambria Math" charset="0"/>
                            </a:rPr>
                          </m:ctrlPr>
                        </m:sSubSupPr>
                        <m:e>
                          <m:d>
                            <m:dPr>
                              <m:begChr m:val="‖"/>
                              <m:endChr m:val="‖"/>
                              <m:ctrlPr>
                                <a:rPr lang="en-US" sz="3600" b="0" i="1" smtClean="0">
                                  <a:latin typeface="Cambria Math" charset="0"/>
                                </a:rPr>
                              </m:ctrlPr>
                            </m:dPr>
                            <m:e>
                              <m:r>
                                <a:rPr lang="en-US" sz="3600" b="0" i="1" smtClean="0">
                                  <a:latin typeface="Cambria Math" panose="02040503050406030204" pitchFamily="18" charset="0"/>
                                </a:rPr>
                                <m:t>𝑋</m:t>
                              </m:r>
                              <m:r>
                                <a:rPr lang="en-US" sz="3600" b="0" i="1" smtClean="0">
                                  <a:latin typeface="Cambria Math" panose="02040503050406030204" pitchFamily="18" charset="0"/>
                                </a:rPr>
                                <m:t>𝛽</m:t>
                              </m:r>
                              <m:r>
                                <a:rPr lang="en-US" sz="3600" b="0" i="1" smtClean="0">
                                  <a:latin typeface="Cambria Math" panose="02040503050406030204" pitchFamily="18" charset="0"/>
                                </a:rPr>
                                <m:t>−</m:t>
                              </m:r>
                              <m:r>
                                <a:rPr lang="en-US" sz="3600" b="0" i="1" smtClean="0">
                                  <a:latin typeface="Cambria Math" panose="02040503050406030204" pitchFamily="18" charset="0"/>
                                </a:rPr>
                                <m:t>𝑌</m:t>
                              </m:r>
                            </m:e>
                          </m:d>
                        </m:e>
                        <m:sub>
                          <m:r>
                            <a:rPr lang="en-US" sz="3600" b="0" i="1" smtClean="0">
                              <a:latin typeface="Cambria Math" panose="02040503050406030204" pitchFamily="18" charset="0"/>
                            </a:rPr>
                            <m:t>2</m:t>
                          </m:r>
                        </m:sub>
                        <m:sup>
                          <m:r>
                            <a:rPr lang="en-US" sz="3600" b="0" i="1" smtClean="0">
                              <a:latin typeface="Cambria Math" panose="02040503050406030204" pitchFamily="18" charset="0"/>
                            </a:rPr>
                            <m:t>2</m:t>
                          </m:r>
                        </m:sup>
                      </m:sSubSup>
                    </m:oMath>
                  </m:oMathPara>
                </a14:m>
                <a:endParaRPr lang="en-US" sz="3600" dirty="0"/>
              </a:p>
              <a:p>
                <a:endParaRPr lang="en-US" dirty="0"/>
              </a:p>
              <a:p>
                <a:r>
                  <a:rPr lang="en-US" dirty="0"/>
                  <a:t>This is similar to Ridge. </a:t>
                </a:r>
              </a:p>
              <a:p>
                <a:r>
                  <a:rPr lang="en-US" dirty="0">
                    <a:solidFill>
                      <a:srgbClr val="C00000"/>
                    </a:solidFill>
                  </a:rPr>
                  <a:t>We should be able to easily find a closed form solution like Ridge, right? </a:t>
                </a:r>
              </a:p>
              <a:p>
                <a:endParaRPr lang="en-US" dirty="0">
                  <a:solidFill>
                    <a:srgbClr val="C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5" y="1177758"/>
                <a:ext cx="10641195" cy="4755209"/>
              </a:xfrm>
              <a:blipFill>
                <a:blip r:embed="rId2"/>
                <a:stretch>
                  <a:fillRect l="-1073" t="-1333" r="-71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14555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C7D05E2-DB27-4F2B-91CC-1E9888C607F0}"/>
              </a:ext>
            </a:extLst>
          </p:cNvPr>
          <p:cNvSpPr>
            <a:spLocks noGrp="1"/>
          </p:cNvSpPr>
          <p:nvPr>
            <p:ph idx="1"/>
          </p:nvPr>
        </p:nvSpPr>
        <p:spPr>
          <a:xfrm>
            <a:off x="932496" y="3059721"/>
            <a:ext cx="10327008" cy="2111143"/>
          </a:xfrm>
        </p:spPr>
        <p:txBody>
          <a:bodyPr/>
          <a:lstStyle/>
          <a:p>
            <a:pPr algn="ctr"/>
            <a:r>
              <a:rPr lang="en-US" sz="4000" dirty="0"/>
              <a:t>No.</a:t>
            </a:r>
          </a:p>
        </p:txBody>
      </p:sp>
      <p:sp>
        <p:nvSpPr>
          <p:cNvPr id="4" name="Slide Number Placeholder 3">
            <a:extLst>
              <a:ext uri="{FF2B5EF4-FFF2-40B4-BE49-F238E27FC236}">
                <a16:creationId xmlns="" xmlns:a16="http://schemas.microsoft.com/office/drawing/2014/main" id="{CCABBB6D-7380-42A4-B749-7E2E70263322}"/>
              </a:ext>
            </a:extLst>
          </p:cNvPr>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408979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91CB7B-5FB1-4346-B9E1-E1973D0BE3C4}"/>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017AFBD-0381-4D79-83F8-58A4F00C18BC}"/>
                  </a:ext>
                </a:extLst>
              </p:cNvPr>
              <p:cNvSpPr>
                <a:spLocks noGrp="1"/>
              </p:cNvSpPr>
              <p:nvPr>
                <p:ph idx="1"/>
              </p:nvPr>
            </p:nvSpPr>
            <p:spPr>
              <a:xfrm>
                <a:off x="932496" y="1177758"/>
                <a:ext cx="10327008" cy="4755209"/>
              </a:xfrm>
            </p:spPr>
            <p:txBody>
              <a:bodyPr/>
              <a:lstStyle/>
              <a:p>
                <a:pPr marL="457200" indent="-457200">
                  <a:buFont typeface="Arial" panose="020B0604020202020204" pitchFamily="34" charset="0"/>
                  <a:buChar char="•"/>
                </a:pPr>
                <a:r>
                  <a:rPr lang="en-US" dirty="0"/>
                  <a:t>LASSO has no conventional analytical solution, as the L1 norm has no derivative at 0. We can, however, use the concept of </a:t>
                </a:r>
                <a:r>
                  <a:rPr lang="en-US" dirty="0">
                    <a:solidFill>
                      <a:srgbClr val="C00000"/>
                    </a:solidFill>
                  </a:rPr>
                  <a:t>subdifferential</a:t>
                </a:r>
                <a:r>
                  <a:rPr lang="en-US" dirty="0"/>
                  <a:t> or </a:t>
                </a:r>
                <a:r>
                  <a:rPr lang="en-US" dirty="0" err="1">
                    <a:solidFill>
                      <a:srgbClr val="C00000"/>
                    </a:solidFill>
                  </a:rPr>
                  <a:t>subgradient</a:t>
                </a:r>
                <a:r>
                  <a:rPr lang="en-US" dirty="0"/>
                  <a:t> to find a manageable expression. </a:t>
                </a:r>
              </a:p>
              <a:p>
                <a:pPr marL="457200" indent="-457200">
                  <a:buFont typeface="Arial" panose="020B0604020202020204" pitchFamily="34" charset="0"/>
                  <a:buChar char="•"/>
                </a:pPr>
                <a:r>
                  <a:rPr lang="en-US" dirty="0"/>
                  <a:t>Let h be a convex function. The </a:t>
                </a:r>
                <a:r>
                  <a:rPr lang="en-US" dirty="0" err="1">
                    <a:solidFill>
                      <a:srgbClr val="C00000"/>
                    </a:solidFill>
                  </a:rPr>
                  <a:t>subgradient</a:t>
                </a:r>
                <a:r>
                  <a:rPr lang="en-US" dirty="0"/>
                  <a:t> at point </a:t>
                </a:r>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in the domain of h is equal to the set: </a:t>
                </a:r>
              </a:p>
              <a:p>
                <a:pPr marL="457200" indent="-45720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charset="0"/>
                            </a:rPr>
                          </m:ctrlPr>
                        </m:dPr>
                        <m:e>
                          <m:r>
                            <a:rPr lang="en-US" b="0" i="1" smtClean="0">
                              <a:latin typeface="Cambria Math" panose="02040503050406030204" pitchFamily="18" charset="0"/>
                            </a:rPr>
                            <m:t>h</m:t>
                          </m:r>
                        </m:e>
                      </m:d>
                      <m:d>
                        <m:dPr>
                          <m:ctrlPr>
                            <a:rPr lang="en-US" b="0" i="1" smtClean="0">
                              <a:latin typeface="Cambria Math" charset="0"/>
                            </a:rPr>
                          </m:ctrlPr>
                        </m:dPr>
                        <m:e>
                          <m:sSub>
                            <m:sSubPr>
                              <m:ctrlPr>
                                <a:rPr lang="en-US" b="0" i="1" smtClean="0">
                                  <a:latin typeface="Cambria Math"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h</m:t>
                              </m:r>
                              <m:d>
                                <m:dPr>
                                  <m:ctrlPr>
                                    <a:rPr lang="en-US" b="0" i="1" smtClean="0">
                                      <a:latin typeface="Cambria Math"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num>
                            <m:den>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𝐷𝑜𝑚</m:t>
                          </m:r>
                          <m:d>
                            <m:dPr>
                              <m:ctrlPr>
                                <a:rPr lang="en-US" b="0" i="1" smtClean="0">
                                  <a:latin typeface="Cambria Math" charset="0"/>
                                </a:rPr>
                              </m:ctrlPr>
                            </m:dPr>
                            <m:e>
                              <m:r>
                                <a:rPr lang="en-US" b="0" i="1" smtClean="0">
                                  <a:latin typeface="Cambria Math" panose="02040503050406030204" pitchFamily="18" charset="0"/>
                                </a:rPr>
                                <m:t>h</m:t>
                              </m:r>
                            </m:e>
                          </m:d>
                        </m:e>
                      </m:d>
                    </m:oMath>
                  </m:oMathPara>
                </a14:m>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6" y="1177758"/>
                <a:ext cx="10327008" cy="4755209"/>
              </a:xfrm>
              <a:blipFill>
                <a:blip r:embed="rId2"/>
                <a:stretch>
                  <a:fillRect l="-1063" t="-1154" r="-5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11865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D65917-22E2-465C-9F57-F12F189C15D9}"/>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C89D453D-1317-4755-8634-3C30418870D7}"/>
                  </a:ext>
                </a:extLst>
              </p:cNvPr>
              <p:cNvSpPr>
                <a:spLocks noGrp="1"/>
              </p:cNvSpPr>
              <p:nvPr>
                <p:ph idx="1"/>
              </p:nvPr>
            </p:nvSpPr>
            <p:spPr>
              <a:xfrm>
                <a:off x="932496" y="1177758"/>
                <a:ext cx="10327008" cy="4850902"/>
              </a:xfrm>
            </p:spPr>
            <p:txBody>
              <a:bodyPr/>
              <a:lstStyle/>
              <a:p>
                <a:r>
                  <a:rPr lang="en-US" dirty="0"/>
                  <a:t>In a nutshell, it is the set of </a:t>
                </a:r>
                <a:r>
                  <a:rPr lang="en-US" dirty="0">
                    <a:solidFill>
                      <a:srgbClr val="C00000"/>
                    </a:solidFill>
                  </a:rPr>
                  <a:t>all slopes which are tangent to the function at the point x0</a:t>
                </a:r>
                <a:r>
                  <a:rPr lang="en-US" dirty="0"/>
                  <a:t>.</a:t>
                </a:r>
              </a:p>
              <a:p>
                <a:r>
                  <a:rPr lang="en-US" dirty="0"/>
                  <a:t>For example, the subdifferential of the absolute value function is:</a:t>
                </a:r>
              </a:p>
              <a:p>
                <a:endParaRPr lang="en-US" b="0" i="1" dirty="0">
                  <a:latin typeface="Cambria Math" panose="02040503050406030204" pitchFamily="18" charset="0"/>
                </a:endParaRPr>
              </a:p>
              <a:p>
                <a:pPr marL="457200" indent="-457200">
                  <a:buFont typeface="Wingdings" panose="05000000000000000000" pitchFamily="2" charset="2"/>
                  <a:buChar char="Ø"/>
                </a:pPr>
                <a14:m>
                  <m:oMath xmlns:m="http://schemas.openxmlformats.org/officeDocument/2006/math">
                    <m:r>
                      <a:rPr lang="en-US" b="0" i="1" smtClean="0">
                        <a:latin typeface="Cambria Math" panose="02040503050406030204" pitchFamily="18" charset="0"/>
                      </a:rPr>
                      <m:t>𝜕</m:t>
                    </m:r>
                    <m:d>
                      <m:dPr>
                        <m:ctrlPr>
                          <a:rPr lang="en-US" b="0" i="1" smtClean="0">
                            <a:latin typeface="Cambria Math" charset="0"/>
                          </a:rPr>
                        </m:ctrlPr>
                      </m:dPr>
                      <m:e>
                        <m:d>
                          <m:dPr>
                            <m:begChr m:val="|"/>
                            <m:endChr m:val="|"/>
                            <m:ctrlPr>
                              <a:rPr lang="en-US" b="0" i="1" smtClean="0">
                                <a:latin typeface="Cambria Math" charset="0"/>
                              </a:rPr>
                            </m:ctrlPr>
                          </m:dPr>
                          <m:e>
                            <m:r>
                              <a:rPr lang="en-US" b="0" i="1" smtClean="0">
                                <a:latin typeface="Cambria Math" panose="02040503050406030204" pitchFamily="18" charset="0"/>
                              </a:rPr>
                              <m:t> ⋅ </m:t>
                            </m:r>
                          </m:e>
                        </m:d>
                      </m:e>
                    </m:d>
                    <m:d>
                      <m:dPr>
                        <m:ctrlPr>
                          <a:rPr lang="en-US" b="0" i="1" smtClean="0">
                            <a:latin typeface="Cambria Math"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charset="0"/>
                          </a:rPr>
                        </m:ctrlPr>
                      </m:dPr>
                      <m:e>
                        <m:eqArr>
                          <m:eqArrPr>
                            <m:ctrlPr>
                              <a:rPr lang="en-US" b="0" i="1" smtClean="0">
                                <a:latin typeface="Cambria Math"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&lt;0</m:t>
                            </m:r>
                          </m:e>
                          <m:e>
                            <m:d>
                              <m:dPr>
                                <m:begChr m:val="["/>
                                <m:endChr m:val="]"/>
                                <m:ctrlPr>
                                  <a:rPr lang="en-US" b="0" i="1" smtClean="0">
                                    <a:latin typeface="Cambria Math"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&gt;0</m:t>
                            </m:r>
                          </m:e>
                        </m:eqAr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C89D453D-1317-4755-8634-3C30418870D7}"/>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2"/>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DBE4418-38E1-4DAD-9FF7-68471E351945}"/>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6" name="Graphic 5">
            <a:extLst>
              <a:ext uri="{FF2B5EF4-FFF2-40B4-BE49-F238E27FC236}">
                <a16:creationId xmlns="" xmlns:a16="http://schemas.microsoft.com/office/drawing/2014/main" id="{726E1EF5-68E4-43AC-805E-66CF7676414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761631" y="2841773"/>
            <a:ext cx="4497873" cy="2719053"/>
          </a:xfrm>
          <a:prstGeom prst="rect">
            <a:avLst/>
          </a:prstGeom>
        </p:spPr>
      </p:pic>
    </p:spTree>
    <p:extLst>
      <p:ext uri="{BB962C8B-B14F-4D97-AF65-F5344CB8AC3E}">
        <p14:creationId xmlns:p14="http://schemas.microsoft.com/office/powerpoint/2010/main" val="9819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0EF36F-D38F-43ED-A7D2-5B272A621314}"/>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3FE1A49-53DD-4C1A-B400-FC3BEB1B813F}"/>
                  </a:ext>
                </a:extLst>
              </p:cNvPr>
              <p:cNvSpPr>
                <a:spLocks noGrp="1"/>
              </p:cNvSpPr>
              <p:nvPr>
                <p:ph idx="1"/>
              </p:nvPr>
            </p:nvSpPr>
            <p:spPr>
              <a:xfrm>
                <a:off x="932496" y="1177758"/>
                <a:ext cx="10327008" cy="4904065"/>
              </a:xfrm>
            </p:spPr>
            <p:txBody>
              <a:bodyPr/>
              <a:lstStyle/>
              <a:p>
                <a:r>
                  <a:rPr lang="en-US" dirty="0"/>
                  <a:t>With this tool, we can find a solution for the case where the predictors are uncorrelated and normalized (X is orthonormal). </a:t>
                </a:r>
              </a:p>
              <a:p>
                <a:r>
                  <a:rPr lang="en-US" dirty="0"/>
                  <a:t>We have </a:t>
                </a:r>
                <a14:m>
                  <m:oMath xmlns:m="http://schemas.openxmlformats.org/officeDocument/2006/math">
                    <m:sSup>
                      <m:sSupPr>
                        <m:ctrlPr>
                          <a:rPr lang="en-US" i="1">
                            <a:latin typeface="Cambria Math"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𝐼</m:t>
                    </m:r>
                  </m:oMath>
                </a14:m>
                <a:r>
                  <a:rPr lang="en-US" dirty="0"/>
                  <a:t>, so we minimize:</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r>
                            <a:rPr lang="en-US" i="1">
                              <a:latin typeface="Cambria Math" panose="02040503050406030204" pitchFamily="18" charset="0"/>
                            </a:rPr>
                            <m:t>𝑓</m:t>
                          </m:r>
                          <m:d>
                            <m:dPr>
                              <m:ctrlPr>
                                <a:rPr lang="en-US" i="1">
                                  <a:latin typeface="Cambria Math" charset="0"/>
                                </a:rPr>
                              </m:ctrlPr>
                            </m:dPr>
                            <m:e>
                              <m:r>
                                <a:rPr lang="en-US" i="1">
                                  <a:latin typeface="Cambria Math" panose="02040503050406030204" pitchFamily="18" charset="0"/>
                                </a:rPr>
                                <m:t>𝛽</m:t>
                              </m:r>
                            </m:e>
                          </m:d>
                          <m:r>
                            <a:rPr lang="en-US" i="1">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𝑌</m:t>
                              </m:r>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𝜆</m:t>
                      </m:r>
                      <m:sSub>
                        <m:sSubPr>
                          <m:ctrlPr>
                            <a:rPr lang="en-US" i="1">
                              <a:latin typeface="Cambria Math" charset="0"/>
                            </a:rPr>
                          </m:ctrlPr>
                        </m:sSubPr>
                        <m:e>
                          <m:d>
                            <m:dPr>
                              <m:begChr m:val="‖"/>
                              <m:endChr m:val="‖"/>
                              <m:ctrlPr>
                                <a:rPr lang="en-US" i="1">
                                  <a:latin typeface="Cambria Math"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r>
                        <a:rPr lang="en-US" i="1">
                          <a:latin typeface="Cambria Math" panose="02040503050406030204" pitchFamily="18" charset="0"/>
                        </a:rPr>
                        <m:t>𝛽</m:t>
                      </m:r>
                      <m:r>
                        <a:rPr lang="en-US" i="1">
                          <a:latin typeface="Cambria Math" panose="02040503050406030204" pitchFamily="18" charset="0"/>
                        </a:rPr>
                        <m:t>−2</m:t>
                      </m:r>
                      <m:sSup>
                        <m:sSupPr>
                          <m:ctrlPr>
                            <a:rPr lang="en-US" i="1">
                              <a:latin typeface="Cambria Math"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𝑌</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+2</m:t>
                      </m:r>
                      <m:r>
                        <a:rPr lang="en-US" i="1">
                          <a:latin typeface="Cambria Math" panose="02040503050406030204" pitchFamily="18" charset="0"/>
                        </a:rPr>
                        <m:t>𝜆</m:t>
                      </m:r>
                      <m:sSub>
                        <m:sSubPr>
                          <m:ctrlPr>
                            <a:rPr lang="en-US" i="1">
                              <a:latin typeface="Cambria Math" charset="0"/>
                            </a:rPr>
                          </m:ctrlPr>
                        </m:sSubPr>
                        <m:e>
                          <m:r>
                            <a:rPr lang="en-US" b="0" i="1" smtClean="0">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r>
                  <a:rPr lang="en-US" dirty="0"/>
                  <a:t>Where </a:t>
                </a:r>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oMath>
                </a14:m>
                <a:r>
                  <a:rPr lang="en-US" dirty="0"/>
                  <a:t> to simplify the equations.</a:t>
                </a:r>
              </a:p>
            </p:txBody>
          </p:sp>
        </mc:Choice>
        <mc:Fallback xmlns="">
          <p:sp>
            <p:nvSpPr>
              <p:cNvPr id="3" name="Content Placeholder 2">
                <a:extLst>
                  <a:ext uri="{FF2B5EF4-FFF2-40B4-BE49-F238E27FC236}">
                    <a16:creationId xmlns:a16="http://schemas.microsoft.com/office/drawing/2014/main" id="{D3FE1A49-53DD-4C1A-B400-FC3BEB1B813F}"/>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2"/>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447302ED-40F1-4133-A16A-F63721CE83F5}"/>
              </a:ext>
            </a:extLst>
          </p:cNvPr>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2916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03700A-B4A1-46F3-A31B-FDA4A5342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76F1D8E4-9C08-4CFB-94E1-706B7E91092F}"/>
              </a:ext>
            </a:extLst>
          </p:cNvPr>
          <p:cNvSpPr>
            <a:spLocks noGrp="1"/>
          </p:cNvSpPr>
          <p:nvPr>
            <p:ph idx="1"/>
          </p:nvPr>
        </p:nvSpPr>
        <p:spPr>
          <a:xfrm>
            <a:off x="932496" y="2636733"/>
            <a:ext cx="10327008" cy="1020868"/>
          </a:xfrm>
        </p:spPr>
        <p:txBody>
          <a:bodyPr/>
          <a:lstStyle/>
          <a:p>
            <a:pPr algn="ctr"/>
            <a:r>
              <a:rPr lang="en-US" b="1" dirty="0"/>
              <a:t>Regularization: </a:t>
            </a:r>
            <a:r>
              <a:rPr lang="en-US" dirty="0"/>
              <a:t>introduce additional information to solve ill-posed problems or avoid overfitting.</a:t>
            </a:r>
          </a:p>
          <a:p>
            <a:endParaRPr lang="en-US" dirty="0"/>
          </a:p>
        </p:txBody>
      </p:sp>
      <p:sp>
        <p:nvSpPr>
          <p:cNvPr id="4" name="Slide Number Placeholder 3">
            <a:extLst>
              <a:ext uri="{FF2B5EF4-FFF2-40B4-BE49-F238E27FC236}">
                <a16:creationId xmlns="" xmlns:a16="http://schemas.microsoft.com/office/drawing/2014/main" id="{99D57B5A-8441-4E1B-AB9E-57DB962563F1}"/>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6" name="Picture 5">
            <a:extLst>
              <a:ext uri="{FF2B5EF4-FFF2-40B4-BE49-F238E27FC236}">
                <a16:creationId xmlns="" xmlns:a16="http://schemas.microsoft.com/office/drawing/2014/main" id="{7DB6C361-05CE-4999-8A3F-F376848852A3}"/>
              </a:ext>
            </a:extLst>
          </p:cNvPr>
          <p:cNvPicPr>
            <a:picLocks noChangeAspect="1"/>
          </p:cNvPicPr>
          <p:nvPr/>
        </p:nvPicPr>
        <p:blipFill>
          <a:blip r:embed="rId2">
            <a:alphaModFix amt="16000"/>
          </a:blip>
          <a:stretch>
            <a:fillRect/>
          </a:stretch>
        </p:blipFill>
        <p:spPr>
          <a:xfrm>
            <a:off x="3712598" y="1080198"/>
            <a:ext cx="4766804" cy="5561271"/>
          </a:xfrm>
          <a:prstGeom prst="rect">
            <a:avLst/>
          </a:prstGeom>
        </p:spPr>
      </p:pic>
    </p:spTree>
    <p:extLst>
      <p:ext uri="{BB962C8B-B14F-4D97-AF65-F5344CB8AC3E}">
        <p14:creationId xmlns:p14="http://schemas.microsoft.com/office/powerpoint/2010/main" val="40946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318C9-D468-4AFA-B714-AA9D597279A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67DF15F-2B76-412A-B7C3-76AB9EC74FA0}"/>
                  </a:ext>
                </a:extLst>
              </p:cNvPr>
              <p:cNvSpPr>
                <a:spLocks noGrp="1"/>
              </p:cNvSpPr>
              <p:nvPr>
                <p:ph idx="1"/>
              </p:nvPr>
            </p:nvSpPr>
            <p:spPr>
              <a:xfrm>
                <a:off x="932496" y="1177758"/>
                <a:ext cx="10327008" cy="4914698"/>
              </a:xfrm>
            </p:spPr>
            <p:txBody>
              <a:bodyPr/>
              <a:lstStyle/>
              <a:p>
                <a:r>
                  <a:rPr lang="en-US" dirty="0"/>
                  <a:t>The </a:t>
                </a:r>
                <a:r>
                  <a:rPr lang="en-US" dirty="0" err="1"/>
                  <a:t>i-th</a:t>
                </a:r>
                <a:r>
                  <a:rPr lang="en-US" dirty="0"/>
                  <a:t> component of the subdifferential is then given by: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smtClean="0">
                              <a:latin typeface="Cambria Math" charset="0"/>
                            </a:rPr>
                          </m:ctrlPr>
                        </m:dPr>
                        <m:e>
                          <m:eqArr>
                            <m:eqArrPr>
                              <m:ctrlPr>
                                <a:rPr lang="en-US" i="1" smtClean="0">
                                  <a:latin typeface="Cambria Math" charset="0"/>
                                </a:rPr>
                              </m:ctrlPr>
                            </m:eqArrPr>
                            <m:e>
                              <m:r>
                                <m:rPr>
                                  <m:brk m:alnAt="7"/>
                                </m:rPr>
                                <a:rPr lang="en-US" i="1">
                                  <a:latin typeface="Cambria Math" panose="02040503050406030204" pitchFamily="18" charset="0"/>
                                </a:rPr>
                                <m:t>2</m:t>
                              </m:r>
                              <m:sSub>
                                <m:sSubPr>
                                  <m:ctrlPr>
                                    <a:rPr lang="en-US" i="1">
                                      <a:latin typeface="Cambria Math"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     </m:t>
                              </m:r>
                              <m:sSub>
                                <m:sSubPr>
                                  <m:ctrlPr>
                                    <a:rPr lang="en-US" i="1" smtClean="0">
                                      <a:latin typeface="Cambria Math"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b="0" i="1" smtClean="0">
                                  <a:latin typeface="Cambria Math" panose="02040503050406030204" pitchFamily="18" charset="0"/>
                                </a:rPr>
                                <m:t>&gt;</m:t>
                              </m:r>
                              <m:r>
                                <a:rPr lang="en-US" i="1">
                                  <a:latin typeface="Cambria Math" panose="02040503050406030204" pitchFamily="18" charset="0"/>
                                </a:rPr>
                                <m:t>0</m:t>
                              </m:r>
                            </m:e>
                            <m:e>
                              <m:d>
                                <m:dPr>
                                  <m:begChr m:val="["/>
                                  <m:endChr m:val="]"/>
                                  <m:ctrlPr>
                                    <a:rPr lang="en-US" b="0" i="1" smtClean="0">
                                      <a:latin typeface="Cambria Math"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𝜆</m:t>
                                  </m:r>
                                </m:e>
                              </m:d>
                              <m:r>
                                <a:rPr lang="en-US" b="0" i="1" smtClean="0">
                                  <a:latin typeface="Cambria Math" panose="02040503050406030204" pitchFamily="18" charset="0"/>
                                </a:rPr>
                                <m:t>−2</m:t>
                              </m:r>
                              <m:sSubSup>
                                <m:sSubSupPr>
                                  <m:ctrlPr>
                                    <a:rPr lang="en-US" b="0" i="1" smtClean="0">
                                      <a:latin typeface="Cambria Math"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=0</m:t>
                              </m:r>
                            </m:e>
                            <m:e>
                              <m:r>
                                <m:rPr>
                                  <m:brk m:alnAt="7"/>
                                </m:rPr>
                                <a:rPr lang="en-US" i="1">
                                  <a:latin typeface="Cambria Math" panose="02040503050406030204" pitchFamily="18" charset="0"/>
                                </a:rPr>
                                <m:t>2</m:t>
                              </m:r>
                              <m:sSub>
                                <m:sSubPr>
                                  <m:ctrlPr>
                                    <a:rPr lang="en-US" i="1">
                                      <a:latin typeface="Cambria Math"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    </m:t>
                              </m:r>
                              <m:sSub>
                                <m:sSubPr>
                                  <m:ctrlPr>
                                    <a:rPr lang="en-US" i="1">
                                      <a:latin typeface="Cambria Math"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&lt;0</m:t>
                              </m:r>
                            </m:e>
                          </m:eqArr>
                        </m:e>
                      </m:d>
                    </m:oMath>
                  </m:oMathPara>
                </a14:m>
                <a:endParaRPr lang="en-US" dirty="0"/>
              </a:p>
              <a:p>
                <a:endParaRPr lang="en-US" dirty="0"/>
              </a:p>
              <a:p>
                <a:r>
                  <a:rPr lang="en-US" dirty="0"/>
                  <a:t>If we manage to make these equations zero for all </a:t>
                </a:r>
                <a:r>
                  <a:rPr lang="en-US" dirty="0" err="1"/>
                  <a:t>i</a:t>
                </a:r>
                <a:r>
                  <a:rPr lang="en-US" dirty="0"/>
                  <a:t>, we have found the LASSO estimator.</a:t>
                </a:r>
              </a:p>
            </p:txBody>
          </p:sp>
        </mc:Choice>
        <mc:Fallback xmlns="">
          <p:sp>
            <p:nvSpPr>
              <p:cNvPr id="3" name="Content Placeholder 2">
                <a:extLst>
                  <a:ext uri="{FF2B5EF4-FFF2-40B4-BE49-F238E27FC236}">
                    <a16:creationId xmlns:a16="http://schemas.microsoft.com/office/drawing/2014/main" id="{A67DF15F-2B76-412A-B7C3-76AB9EC74FA0}"/>
                  </a:ext>
                </a:extLst>
              </p:cNvPr>
              <p:cNvSpPr>
                <a:spLocks noGrp="1" noRot="1" noChangeAspect="1" noMove="1" noResize="1" noEditPoints="1" noAdjustHandles="1" noChangeArrowheads="1" noChangeShapeType="1" noTextEdit="1"/>
              </p:cNvSpPr>
              <p:nvPr>
                <p:ph idx="1"/>
              </p:nvPr>
            </p:nvSpPr>
            <p:spPr>
              <a:xfrm>
                <a:off x="932496" y="1177758"/>
                <a:ext cx="10327008" cy="4914698"/>
              </a:xfrm>
              <a:blipFill>
                <a:blip r:embed="rId2"/>
                <a:stretch>
                  <a:fillRect l="-1240" t="-1117"/>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5BB08669-D2D1-4B99-B35D-08F1D830FCD2}"/>
              </a:ext>
            </a:extLst>
          </p:cNvPr>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10566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2D9A1-3755-482F-B9EF-E63F5F8021EF}"/>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2E2E1ECD-33EF-4CCE-8BE7-62FD6410411A}"/>
                  </a:ext>
                </a:extLst>
              </p:cNvPr>
              <p:cNvSpPr>
                <a:spLocks noGrp="1"/>
              </p:cNvSpPr>
              <p:nvPr>
                <p:ph idx="1"/>
              </p:nvPr>
            </p:nvSpPr>
            <p:spPr>
              <a:xfrm>
                <a:off x="833415" y="1177758"/>
                <a:ext cx="10327008" cy="4744577"/>
              </a:xfrm>
            </p:spPr>
            <p:txBody>
              <a:bodyPr/>
              <a:lstStyle/>
              <a:p>
                <a:r>
                  <a:rPr lang="en-US" dirty="0"/>
                  <a:t>Cases one and three can be solved easily, and yield:</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charset="0"/>
                            </a:rPr>
                          </m:ctrlPr>
                        </m:sSubPr>
                        <m:e>
                          <m:r>
                            <a:rPr lang="en-US" b="0" i="1" smtClean="0">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Sup>
                        <m:sSubSupPr>
                          <m:ctrlPr>
                            <a:rPr lang="en-US" b="0" i="1" smtClean="0">
                              <a:solidFill>
                                <a:srgbClr val="C00000"/>
                              </a:solidFill>
                              <a:latin typeface="Cambria Math"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b="0" i="1" smtClean="0">
                              <a:solidFill>
                                <a:srgbClr val="C00000"/>
                              </a:solidFill>
                              <a:latin typeface="Cambria Math"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i="1">
                              <a:solidFill>
                                <a:srgbClr val="C00000"/>
                              </a:solidFill>
                              <a:latin typeface="Cambria Math"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&gt;</m:t>
                      </m:r>
                      <m:sSup>
                        <m:sSupPr>
                          <m:ctrlPr>
                            <a:rPr lang="en-US" i="1">
                              <a:solidFill>
                                <a:srgbClr val="C00000"/>
                              </a:solidFill>
                              <a:latin typeface="Cambria Math"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r>
                  <a:rPr lang="en-US" dirty="0"/>
                  <a:t>Which can be translated into:</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𝑠𝑖𝑔𝑛</m:t>
                      </m:r>
                      <m:d>
                        <m:dPr>
                          <m:ctrlPr>
                            <a:rPr lang="en-US" b="0" i="1" smtClean="0">
                              <a:solidFill>
                                <a:srgbClr val="C00000"/>
                              </a:solidFill>
                              <a:latin typeface="Cambria Math" charset="0"/>
                            </a:rPr>
                          </m:ctrlPr>
                        </m:dPr>
                        <m:e>
                          <m:sSubSup>
                            <m:sSubSupPr>
                              <m:ctrlPr>
                                <a:rPr lang="en-US" b="0" i="1" smtClean="0">
                                  <a:solidFill>
                                    <a:srgbClr val="C00000"/>
                                  </a:solidFill>
                                  <a:latin typeface="Cambria Math"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e>
                      </m:d>
                      <m:r>
                        <a:rPr lang="en-US" b="0" i="1" smtClean="0">
                          <a:solidFill>
                            <a:srgbClr val="C00000"/>
                          </a:solidFill>
                          <a:latin typeface="Cambria Math" panose="02040503050406030204" pitchFamily="18" charset="0"/>
                        </a:rPr>
                        <m:t>⋅</m:t>
                      </m:r>
                      <m:sSup>
                        <m:sSupPr>
                          <m:ctrlPr>
                            <a:rPr lang="en-US" i="1">
                              <a:solidFill>
                                <a:srgbClr val="C00000"/>
                              </a:solidFill>
                              <a:latin typeface="Cambria Math"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   </m:t>
                      </m:r>
                      <m:r>
                        <a:rPr lang="en-US" i="1" smtClean="0">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i="1">
                              <a:solidFill>
                                <a:srgbClr val="C00000"/>
                              </a:solidFill>
                              <a:latin typeface="Cambria Math"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endParaRPr lang="en-US" b="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E2E1ECD-33EF-4CCE-8BE7-62FD6410411A}"/>
                  </a:ext>
                </a:extLst>
              </p:cNvPr>
              <p:cNvSpPr>
                <a:spLocks noGrp="1" noRot="1" noChangeAspect="1" noMove="1" noResize="1" noEditPoints="1" noAdjustHandles="1" noChangeArrowheads="1" noChangeShapeType="1" noTextEdit="1"/>
              </p:cNvSpPr>
              <p:nvPr>
                <p:ph idx="1"/>
              </p:nvPr>
            </p:nvSpPr>
            <p:spPr>
              <a:xfrm>
                <a:off x="833415" y="1177758"/>
                <a:ext cx="10327008" cy="4744577"/>
              </a:xfrm>
              <a:blipFill>
                <a:blip r:embed="rId3"/>
                <a:stretch>
                  <a:fillRect l="-1240" t="-115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5089ED0-35DA-4E73-ADCB-1295D206554E}"/>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39972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3F1ECD-7186-4C1F-9E1E-9B54681122C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55EA46B-100C-4353-9DFA-CF02036E52F2}"/>
                  </a:ext>
                </a:extLst>
              </p:cNvPr>
              <p:cNvSpPr>
                <a:spLocks noGrp="1"/>
              </p:cNvSpPr>
              <p:nvPr>
                <p:ph idx="1"/>
              </p:nvPr>
            </p:nvSpPr>
            <p:spPr>
              <a:xfrm>
                <a:off x="932496" y="1177758"/>
                <a:ext cx="10327008" cy="4850902"/>
              </a:xfrm>
            </p:spPr>
            <p:txBody>
              <a:bodyPr/>
              <a:lstStyle/>
              <a:p>
                <a:r>
                  <a:rPr lang="en-US" dirty="0"/>
                  <a:t>For the last case ( </a:t>
                </a:r>
                <a14:m>
                  <m:oMath xmlns:m="http://schemas.openxmlformats.org/officeDocument/2006/math">
                    <m:sSub>
                      <m:sSubPr>
                        <m:ctrlPr>
                          <a:rPr lang="en-US" i="1">
                            <a:latin typeface="Cambria Math" charset="0"/>
                          </a:rPr>
                        </m:ctrlPr>
                      </m:sSubPr>
                      <m:e>
                        <m:r>
                          <a:rPr lang="en-US" i="1">
                            <a:latin typeface="Cambria Math" panose="02040503050406030204" pitchFamily="18" charset="0"/>
                          </a:rPr>
                          <m:t>𝛽</m:t>
                        </m:r>
                      </m:e>
                      <m:sub>
                        <m:r>
                          <a:rPr lang="en-US" b="0" i="1" smtClean="0">
                            <a:latin typeface="Cambria Math" panose="02040503050406030204" pitchFamily="18" charset="0"/>
                          </a:rPr>
                          <m:t>𝑖</m:t>
                        </m:r>
                      </m:sub>
                    </m:sSub>
                    <m:r>
                      <a:rPr lang="en-US" i="1">
                        <a:latin typeface="Cambria Math" panose="02040503050406030204" pitchFamily="18" charset="0"/>
                      </a:rPr>
                      <m:t>=0</m:t>
                    </m:r>
                  </m:oMath>
                </a14:m>
                <a:r>
                  <a:rPr lang="en-US" dirty="0"/>
                  <a:t> ), we need: </a:t>
                </a:r>
              </a:p>
              <a:p>
                <a:endParaRPr lang="en-US" dirty="0"/>
              </a:p>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i="1" smtClean="0">
                          <a:solidFill>
                            <a:schemeClr val="tx1"/>
                          </a:solidFill>
                          <a:latin typeface="Cambria Math" panose="02040503050406030204" pitchFamily="18" charset="0"/>
                        </a:rPr>
                        <m:t>∈</m:t>
                      </m:r>
                      <m:d>
                        <m:dPr>
                          <m:begChr m:val="["/>
                          <m:endChr m:val="]"/>
                          <m:ctrlPr>
                            <a:rPr lang="en-US" i="1">
                              <a:solidFill>
                                <a:srgbClr val="C00000"/>
                              </a:solidFill>
                              <a:latin typeface="Cambria Math" charset="0"/>
                            </a:rPr>
                          </m:ctrlPr>
                        </m:dPr>
                        <m:e>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e>
                      </m:d>
                      <m:r>
                        <a:rPr lang="en-US" i="1">
                          <a:solidFill>
                            <a:srgbClr val="C00000"/>
                          </a:solidFill>
                          <a:latin typeface="Cambria Math" panose="02040503050406030204" pitchFamily="18" charset="0"/>
                        </a:rPr>
                        <m:t>−2</m:t>
                      </m:r>
                      <m:sSubSup>
                        <m:sSubSupPr>
                          <m:ctrlPr>
                            <a:rPr lang="en-US" i="1">
                              <a:solidFill>
                                <a:srgbClr val="C00000"/>
                              </a:solidFill>
                              <a:latin typeface="Cambria Math"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oMath>
                  </m:oMathPara>
                </a14:m>
                <a:endParaRPr lang="en-US" dirty="0">
                  <a:solidFill>
                    <a:srgbClr val="C00000"/>
                  </a:solidFill>
                </a:endParaRPr>
              </a:p>
              <a:p>
                <a:endParaRPr lang="en-US" dirty="0"/>
              </a:p>
              <a:p>
                <a:r>
                  <a:rPr lang="en-US" dirty="0"/>
                  <a:t>Which implies: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&lt;0 </m:t>
                      </m:r>
                      <m:groupChr>
                        <m:groupChrPr>
                          <m:chr m:val="⇔"/>
                          <m:vertJc m:val="bot"/>
                          <m:ctrlPr>
                            <a:rPr lang="en-US" i="1">
                              <a:latin typeface="Cambria Math"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&gt;0 </m:t>
                      </m:r>
                      <m:groupChr>
                        <m:groupChrPr>
                          <m:chr m:val="⇔"/>
                          <m:vertJc m:val="bot"/>
                          <m:ctrlPr>
                            <a:rPr lang="en-US" i="1">
                              <a:latin typeface="Cambria Math"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smtClean="0">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55EA46B-100C-4353-9DFA-CF02036E52F2}"/>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3"/>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1DEB819-DAA8-445D-9B88-64785C4648D4}"/>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20574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F9CED9-0F56-4881-BABE-EA6638A5E76B}"/>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225F398-02B5-4644-8914-2F1CE9E4693D}"/>
                  </a:ext>
                </a:extLst>
              </p:cNvPr>
              <p:cNvSpPr>
                <a:spLocks noGrp="1"/>
              </p:cNvSpPr>
              <p:nvPr>
                <p:ph idx="1"/>
              </p:nvPr>
            </p:nvSpPr>
            <p:spPr>
              <a:xfrm>
                <a:off x="932496" y="1177758"/>
                <a:ext cx="10327008" cy="4904065"/>
              </a:xfrm>
            </p:spPr>
            <p:txBody>
              <a:bodyPr/>
              <a:lstStyle/>
              <a:p>
                <a:r>
                  <a:rPr lang="en-US" dirty="0"/>
                  <a:t>This gives us a closed form for the LASSO	estimation when </a:t>
                </a:r>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endParaRPr lang="en-US" dirty="0"/>
              </a:p>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charset="0"/>
                            </a:rPr>
                          </m:ctrlPr>
                        </m:sSubSup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𝑖</m:t>
                          </m:r>
                        </m:sub>
                        <m:sup>
                          <m:sSup>
                            <m:sSupPr>
                              <m:ctrlPr>
                                <a:rPr lang="en-US" b="0" i="1" dirty="0" smtClean="0">
                                  <a:latin typeface="Cambria Math"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sup>
                      </m:sSubSup>
                      <m:r>
                        <a:rPr lang="en-US" b="0" i="1" dirty="0" smtClean="0">
                          <a:latin typeface="Cambria Math" panose="02040503050406030204" pitchFamily="18" charset="0"/>
                        </a:rPr>
                        <m:t>= </m:t>
                      </m:r>
                      <m:d>
                        <m:dPr>
                          <m:begChr m:val="{"/>
                          <m:endChr m:val=""/>
                          <m:ctrlPr>
                            <a:rPr lang="en-US" b="0" i="1" dirty="0" smtClean="0">
                              <a:latin typeface="Cambria Math" charset="0"/>
                            </a:rPr>
                          </m:ctrlPr>
                        </m:dPr>
                        <m:e>
                          <m:eqArr>
                            <m:eqArrPr>
                              <m:ctrlPr>
                                <a:rPr lang="en-US" b="0" i="1" dirty="0" smtClean="0">
                                  <a:latin typeface="Cambria Math" charset="0"/>
                                </a:rPr>
                              </m:ctrlPr>
                            </m:eqArrPr>
                            <m:e>
                              <m:r>
                                <a:rPr lang="en-US" b="0" i="1" dirty="0" smtClean="0">
                                  <a:latin typeface="Cambria Math" panose="02040503050406030204" pitchFamily="18" charset="0"/>
                                </a:rPr>
                                <m:t>0                                                   </m:t>
                              </m:r>
                              <m:r>
                                <a:rPr lang="en-US" b="0" i="1" dirty="0" smtClean="0">
                                  <a:latin typeface="Cambria Math" panose="02040503050406030204" pitchFamily="18" charset="0"/>
                                </a:rPr>
                                <m:t>𝜆</m:t>
                              </m:r>
                              <m:r>
                                <a:rPr lang="en-US" b="0" i="1" dirty="0" smtClean="0">
                                  <a:latin typeface="Cambria Math" panose="02040503050406030204" pitchFamily="18" charset="0"/>
                                </a:rPr>
                                <m:t>′&gt;|</m:t>
                              </m:r>
                              <m:sSubSup>
                                <m:sSubSupPr>
                                  <m:ctrlPr>
                                    <a:rPr lang="en-US" b="0" i="1" dirty="0" smtClean="0">
                                      <a:latin typeface="Cambria Math"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
                              <m:sSubSup>
                                <m:sSubSupPr>
                                  <m:ctrlPr>
                                    <a:rPr lang="en-US" b="0" i="1" dirty="0" smtClean="0">
                                      <a:latin typeface="Cambria Math"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𝑠𝑖𝑔𝑛</m:t>
                              </m:r>
                              <m:d>
                                <m:dPr>
                                  <m:ctrlPr>
                                    <a:rPr lang="en-US" b="0" i="1" dirty="0" smtClean="0">
                                      <a:latin typeface="Cambria Math" charset="0"/>
                                    </a:rPr>
                                  </m:ctrlPr>
                                </m:dPr>
                                <m:e>
                                  <m:sSubSup>
                                    <m:sSubSupPr>
                                      <m:ctrlPr>
                                        <a:rPr lang="en-US" b="0" i="1" dirty="0" smtClean="0">
                                          <a:latin typeface="Cambria Math"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e>
                              </m:d>
                              <m:r>
                                <a:rPr lang="en-US" b="0" i="1" dirty="0" smtClean="0">
                                  <a:latin typeface="Cambria Math" panose="02040503050406030204" pitchFamily="18" charset="0"/>
                                </a:rPr>
                                <m:t>⋅</m:t>
                              </m:r>
                              <m:sSup>
                                <m:sSupPr>
                                  <m:ctrlPr>
                                    <a:rPr lang="en-US" b="0" i="1" dirty="0" smtClean="0">
                                      <a:latin typeface="Cambria Math"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b="0" i="1" dirty="0" smtClean="0">
                                  <a:latin typeface="Cambria Math" panose="02040503050406030204" pitchFamily="18" charset="0"/>
                                </a:rPr>
                                <m:t>′≤|</m:t>
                              </m:r>
                              <m:sSubSup>
                                <m:sSubSupPr>
                                  <m:ctrlPr>
                                    <a:rPr lang="en-US" b="0" i="1" dirty="0" smtClean="0">
                                      <a:latin typeface="Cambria Math"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qArr>
                        </m:e>
                      </m:d>
                    </m:oMath>
                  </m:oMathPara>
                </a14:m>
                <a:endParaRPr lang="en-US" dirty="0"/>
              </a:p>
              <a:p>
                <a:endParaRPr lang="en-US" dirty="0"/>
              </a:p>
              <a:p>
                <a:pPr marL="457200" indent="-457200">
                  <a:buFont typeface="Arial" panose="020B0604020202020204" pitchFamily="34" charset="0"/>
                  <a:buChar char="•"/>
                </a:pPr>
                <a:r>
                  <a:rPr lang="en-US" dirty="0"/>
                  <a:t>As we can see, LASSO nullifies components of </a:t>
                </a:r>
                <a14:m>
                  <m:oMath xmlns:m="http://schemas.openxmlformats.org/officeDocument/2006/math">
                    <m:r>
                      <a:rPr lang="en-US" b="0" i="1" smtClean="0">
                        <a:latin typeface="Cambria Math" panose="02040503050406030204" pitchFamily="18" charset="0"/>
                      </a:rPr>
                      <m:t>𝛽</m:t>
                    </m:r>
                  </m:oMath>
                </a14:m>
                <a:r>
                  <a:rPr lang="en-US" dirty="0"/>
                  <a:t> when the corresponding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smaller than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/2</m:t>
                    </m:r>
                  </m:oMath>
                </a14:m>
                <a:r>
                  <a:rPr lang="en-US" dirty="0"/>
                  <a:t>. </a:t>
                </a:r>
              </a:p>
              <a:p>
                <a:pPr marL="457200" indent="-457200">
                  <a:buFont typeface="Arial" panose="020B0604020202020204" pitchFamily="34" charset="0"/>
                  <a:buChar char="•"/>
                </a:pPr>
                <a:r>
                  <a:rPr lang="en-US" dirty="0"/>
                  <a:t>Both shrinkage and variable selection can be seen.</a:t>
                </a:r>
              </a:p>
            </p:txBody>
          </p:sp>
        </mc:Choice>
        <mc:Fallback xmlns="">
          <p:sp>
            <p:nvSpPr>
              <p:cNvPr id="3" name="Content Placeholder 2">
                <a:extLst>
                  <a:ext uri="{FF2B5EF4-FFF2-40B4-BE49-F238E27FC236}">
                    <a16:creationId xmlns:a16="http://schemas.microsoft.com/office/drawing/2014/main" id="{E225F398-02B5-4644-8914-2F1CE9E4693D}"/>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3"/>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8ABB0BC6-1B8C-4E5C-B555-7C19E8D75CBB}"/>
              </a:ext>
            </a:extLst>
          </p:cNvPr>
          <p:cNvSpPr>
            <a:spLocks noGrp="1"/>
          </p:cNvSpPr>
          <p:nvPr>
            <p:ph type="sldNum" sz="quarter" idx="12"/>
          </p:nvPr>
        </p:nvSpPr>
        <p:spPr/>
        <p:txBody>
          <a:bodyPr/>
          <a:lstStyle/>
          <a:p>
            <a:fld id="{AD29F1E6-0A42-6342-8A19-FA364A33AB30}" type="slidenum">
              <a:rPr lang="en-US" smtClean="0"/>
              <a:t>33</a:t>
            </a:fld>
            <a:endParaRPr lang="en-US"/>
          </a:p>
        </p:txBody>
      </p:sp>
    </p:spTree>
    <p:extLst>
      <p:ext uri="{BB962C8B-B14F-4D97-AF65-F5344CB8AC3E}">
        <p14:creationId xmlns:p14="http://schemas.microsoft.com/office/powerpoint/2010/main" val="22471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E2CFC-DC7B-409A-AE32-314732D93FC0}"/>
              </a:ext>
            </a:extLst>
          </p:cNvPr>
          <p:cNvSpPr>
            <a:spLocks noGrp="1"/>
          </p:cNvSpPr>
          <p:nvPr>
            <p:ph type="title"/>
          </p:nvPr>
        </p:nvSpPr>
        <p:spPr/>
        <p:txBody>
          <a:bodyPr/>
          <a:lstStyle/>
          <a:p>
            <a:r>
              <a:rPr lang="en-US" dirty="0"/>
              <a:t>Connections of LASSO with 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30E715A-8392-4EA3-BBB7-A07D90054A39}"/>
                  </a:ext>
                </a:extLst>
              </p:cNvPr>
              <p:cNvSpPr>
                <a:spLocks noGrp="1"/>
              </p:cNvSpPr>
              <p:nvPr>
                <p:ph idx="1"/>
              </p:nvPr>
            </p:nvSpPr>
            <p:spPr>
              <a:xfrm>
                <a:off x="932496" y="1177758"/>
                <a:ext cx="10327008" cy="5053360"/>
              </a:xfrm>
            </p:spPr>
            <p:txBody>
              <a:bodyPr/>
              <a:lstStyle/>
              <a:p>
                <a:r>
                  <a:rPr lang="en-US" dirty="0"/>
                  <a:t>The previous equation gives us the connection to OLS </a:t>
                </a:r>
              </a:p>
              <a:p>
                <a:r>
                  <a:rPr lang="en-US" dirty="0"/>
                  <a:t>(when </a:t>
                </a:r>
                <a14:m>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m:t>
                          </m:r>
                          <m:sSub>
                            <m:sSubPr>
                              <m:ctrlPr>
                                <a:rPr lang="en-US" b="0" i="1" smtClean="0">
                                  <a:latin typeface="Cambria Math"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m:t>
                      </m:r>
                      <m:r>
                        <a:rPr lang="en-US" b="0" i="1" smtClean="0">
                          <a:latin typeface="Cambria Math" panose="02040503050406030204" pitchFamily="18" charset="0"/>
                        </a:rPr>
                        <m:t>𝑠𝑖𝑔𝑛</m:t>
                      </m:r>
                      <m:d>
                        <m:dPr>
                          <m:ctrlPr>
                            <a:rPr lang="en-US" b="0" i="1" smtClean="0">
                              <a:latin typeface="Cambria Math" charset="0"/>
                            </a:rPr>
                          </m:ctrlPr>
                        </m:dPr>
                        <m:e>
                          <m:sSub>
                            <m:sSubPr>
                              <m:ctrlPr>
                                <a:rPr lang="en-US" b="0" i="1" smtClean="0">
                                  <a:latin typeface="Cambria Math" charset="0"/>
                                </a:rPr>
                              </m:ctrlPr>
                            </m:sSub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sSup>
                        <m:sSupPr>
                          <m:ctrlPr>
                            <a:rPr lang="en-US" b="0" i="1" smtClean="0">
                              <a:latin typeface="Cambria Math" charset="0"/>
                            </a:rPr>
                          </m:ctrlPr>
                        </m:sSupPr>
                        <m:e>
                          <m:d>
                            <m:dPr>
                              <m:begChr m:val="["/>
                              <m:endChr m:val="]"/>
                              <m:ctrlPr>
                                <a:rPr lang="en-US" b="0" i="1" smtClean="0">
                                  <a:latin typeface="Cambria Math" charset="0"/>
                                </a:rPr>
                              </m:ctrlPr>
                            </m:dPr>
                            <m:e>
                              <m:d>
                                <m:dPr>
                                  <m:begChr m:val="|"/>
                                  <m:endChr m:val="|"/>
                                  <m:ctrlPr>
                                    <a:rPr lang="en-US" b="0" i="1" smtClean="0">
                                      <a:latin typeface="Cambria Math" charset="0"/>
                                    </a:rPr>
                                  </m:ctrlPr>
                                </m:dPr>
                                <m:e>
                                  <m:sSub>
                                    <m:sSubPr>
                                      <m:ctrlPr>
                                        <a:rPr lang="en-US" b="0" i="1" smtClean="0">
                                          <a:latin typeface="Cambria Math" charset="0"/>
                                        </a:rPr>
                                      </m:ctrlPr>
                                    </m:sSubPr>
                                    <m:e>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e>
                          </m:d>
                        </m:e>
                        <m:sup>
                          <m:r>
                            <a:rPr lang="en-US" b="0" i="1" smtClean="0">
                              <a:latin typeface="Cambria Math" panose="02040503050406030204" pitchFamily="18" charset="0"/>
                            </a:rPr>
                            <m:t>+</m:t>
                          </m:r>
                        </m:sup>
                      </m:sSup>
                    </m:oMath>
                  </m:oMathPara>
                </a14:m>
                <a:endParaRPr lang="en-US" dirty="0"/>
              </a:p>
              <a:p>
                <a:endParaRPr lang="en-US" dirty="0"/>
              </a:p>
              <a:p>
                <a:r>
                  <a:rPr lang="en-US" dirty="0"/>
                  <a:t>Again, it is easy to see that LASSO reduces the coefficients and zeroes them out if they are too small.</a:t>
                </a:r>
              </a:p>
            </p:txBody>
          </p:sp>
        </mc:Choice>
        <mc:Fallback xmlns="">
          <p:sp>
            <p:nvSpPr>
              <p:cNvPr id="3" name="Content Placeholder 2">
                <a:extLst>
                  <a:ext uri="{FF2B5EF4-FFF2-40B4-BE49-F238E27FC236}">
                    <a16:creationId xmlns:a16="http://schemas.microsoft.com/office/drawing/2014/main"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5053360"/>
              </a:xfrm>
              <a:blipFill>
                <a:blip r:embed="rId2"/>
                <a:stretch>
                  <a:fillRect l="-1240" t="-1086" r="-3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427789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35</a:t>
            </a:fld>
            <a:endParaRPr lang="en-US"/>
          </a:p>
        </p:txBody>
      </p:sp>
      <p:pic>
        <p:nvPicPr>
          <p:cNvPr id="9" name="Content Placeholder 8">
            <a:extLst>
              <a:ext uri="{FF2B5EF4-FFF2-40B4-BE49-F238E27FC236}">
                <a16:creationId xmlns=""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algn="ctr"/>
            <a:r>
              <a:rPr lang="en-US" dirty="0"/>
              <a:t>The Lasso estimator tends to zero out parameters as the OLS loss can easily intersect with the constraint on one of the axis.</a:t>
            </a:r>
          </a:p>
        </p:txBody>
      </p:sp>
      <p:sp>
        <p:nvSpPr>
          <p:cNvPr id="13" name="TextBox 12">
            <a:extLst>
              <a:ext uri="{FF2B5EF4-FFF2-40B4-BE49-F238E27FC236}">
                <a16:creationId xmlns=""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algn="ctr"/>
            <a:r>
              <a:rPr lang="en-US" dirty="0"/>
              <a:t>The values of the coefficients decrease as lambda increases, and are nullified fast.</a:t>
            </a:r>
          </a:p>
        </p:txBody>
      </p:sp>
      <p:cxnSp>
        <p:nvCxnSpPr>
          <p:cNvPr id="14" name="Straight Arrow Connector 13">
            <a:extLst>
              <a:ext uri="{FF2B5EF4-FFF2-40B4-BE49-F238E27FC236}">
                <a16:creationId xmlns=""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Lasso estimator</a:t>
            </a:r>
          </a:p>
        </p:txBody>
      </p:sp>
      <p:sp>
        <p:nvSpPr>
          <p:cNvPr id="16" name="Oval 15">
            <a:extLst>
              <a:ext uri="{FF2B5EF4-FFF2-40B4-BE49-F238E27FC236}">
                <a16:creationId xmlns=""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6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Elastic Net ESTIMATOR</a:t>
            </a:r>
          </a:p>
        </p:txBody>
      </p:sp>
      <p:sp>
        <p:nvSpPr>
          <p:cNvPr id="3" name="Text Placeholder 2">
            <a:extLst>
              <a:ext uri="{FF2B5EF4-FFF2-40B4-BE49-F238E27FC236}">
                <a16:creationId xmlns=""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Estimators, assemble</a:t>
            </a:r>
          </a:p>
        </p:txBody>
      </p:sp>
      <p:sp>
        <p:nvSpPr>
          <p:cNvPr id="4" name="Slide Number Placeholder 3">
            <a:extLst>
              <a:ext uri="{FF2B5EF4-FFF2-40B4-BE49-F238E27FC236}">
                <a16:creationId xmlns=""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385393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999191-3230-46CF-9840-C8ABD3844A2E}"/>
              </a:ext>
            </a:extLst>
          </p:cNvPr>
          <p:cNvSpPr>
            <a:spLocks noGrp="1"/>
          </p:cNvSpPr>
          <p:nvPr>
            <p:ph type="title"/>
          </p:nvPr>
        </p:nvSpPr>
        <p:spPr/>
        <p:txBody>
          <a:bodyPr/>
          <a:lstStyle/>
          <a:p>
            <a:r>
              <a:rPr lang="en-US" dirty="0"/>
              <a:t>Problems with Ridge and LASSO</a:t>
            </a:r>
          </a:p>
        </p:txBody>
      </p:sp>
      <p:sp>
        <p:nvSpPr>
          <p:cNvPr id="3" name="Content Placeholder 2">
            <a:extLst>
              <a:ext uri="{FF2B5EF4-FFF2-40B4-BE49-F238E27FC236}">
                <a16:creationId xmlns="" xmlns:a16="http://schemas.microsoft.com/office/drawing/2014/main" id="{2D3A5CDB-9D3B-4AED-A8AE-CA43DEAD4B1F}"/>
              </a:ext>
            </a:extLst>
          </p:cNvPr>
          <p:cNvSpPr>
            <a:spLocks noGrp="1"/>
          </p:cNvSpPr>
          <p:nvPr>
            <p:ph idx="1"/>
          </p:nvPr>
        </p:nvSpPr>
        <p:spPr>
          <a:xfrm>
            <a:off x="932496" y="1177758"/>
            <a:ext cx="10327008" cy="4776475"/>
          </a:xfrm>
        </p:spPr>
        <p:txBody>
          <a:bodyPr/>
          <a:lstStyle/>
          <a:p>
            <a:pPr marL="457200" indent="-457200">
              <a:buFont typeface="Arial" panose="020B0604020202020204" pitchFamily="34" charset="0"/>
              <a:buChar char="•"/>
            </a:pPr>
            <a:r>
              <a:rPr lang="en-US" dirty="0"/>
              <a:t>Ridge does not perform feature selection.</a:t>
            </a:r>
          </a:p>
          <a:p>
            <a:pPr marL="457200" indent="-457200">
              <a:buFont typeface="Arial" panose="020B0604020202020204" pitchFamily="34" charset="0"/>
              <a:buChar char="•"/>
            </a:pPr>
            <a:r>
              <a:rPr lang="en-US" dirty="0"/>
              <a:t>Ridge and Lasso are sensible to outliers.</a:t>
            </a:r>
          </a:p>
          <a:p>
            <a:pPr marL="457200" indent="-457200">
              <a:buFont typeface="Arial" panose="020B0604020202020204" pitchFamily="34" charset="0"/>
              <a:buChar char="•"/>
            </a:pPr>
            <a:r>
              <a:rPr lang="en-US" dirty="0"/>
              <a:t>When </a:t>
            </a:r>
            <a:r>
              <a:rPr lang="en-US" dirty="0">
                <a:solidFill>
                  <a:srgbClr val="00B050"/>
                </a:solidFill>
              </a:rPr>
              <a:t>p</a:t>
            </a:r>
            <a:r>
              <a:rPr lang="en-US" dirty="0"/>
              <a:t> &gt; </a:t>
            </a:r>
            <a:r>
              <a:rPr lang="en-US" dirty="0">
                <a:solidFill>
                  <a:srgbClr val="C00000"/>
                </a:solidFill>
              </a:rPr>
              <a:t>n</a:t>
            </a:r>
            <a:r>
              <a:rPr lang="en-US" dirty="0"/>
              <a:t>, LASSO can choose at most </a:t>
            </a:r>
            <a:r>
              <a:rPr lang="en-US" dirty="0">
                <a:solidFill>
                  <a:srgbClr val="C00000"/>
                </a:solidFill>
              </a:rPr>
              <a:t>n</a:t>
            </a:r>
            <a:r>
              <a:rPr lang="en-US" dirty="0"/>
              <a:t> predictors to use. The rest are nullified.</a:t>
            </a:r>
          </a:p>
          <a:p>
            <a:pPr marL="457200" indent="-457200">
              <a:buFont typeface="Arial" panose="020B0604020202020204" pitchFamily="34" charset="0"/>
              <a:buChar char="•"/>
            </a:pPr>
            <a:r>
              <a:rPr lang="en-US" dirty="0"/>
              <a:t>When there are multiple correlated predictors, LASSO tends to indifferently choose one and discard the rest. </a:t>
            </a:r>
          </a:p>
          <a:p>
            <a:pPr marL="457200" indent="-457200">
              <a:buFont typeface="Arial" panose="020B0604020202020204" pitchFamily="34" charset="0"/>
              <a:buChar char="•"/>
            </a:pPr>
            <a:r>
              <a:rPr lang="en-US" dirty="0"/>
              <a:t>For example, if you run a problem with large number features multiple times, you might have a very different feature set each time.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 xmlns:a16="http://schemas.microsoft.com/office/drawing/2014/main" id="{39670B7E-C7E2-4FD3-A932-C475D9915626}"/>
              </a:ext>
            </a:extLst>
          </p:cNvPr>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2679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In light of these points, Zou and Hastie developed the Elastic Net (EN) estimator in 2005.</a:t>
                </a:r>
              </a:p>
              <a:p>
                <a:r>
                  <a:rPr lang="en-US" dirty="0"/>
                  <a:t>The basic idea of EN is simple: </a:t>
                </a:r>
                <a:r>
                  <a:rPr lang="en-US" dirty="0">
                    <a:solidFill>
                      <a:srgbClr val="C00000"/>
                    </a:solidFill>
                  </a:rPr>
                  <a:t>add both regularization terms </a:t>
                </a:r>
                <a:r>
                  <a:rPr lang="en-US" dirty="0"/>
                  <a:t>to the minimization objective.</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charset="0"/>
                                </a:rPr>
                              </m:ctrlPr>
                            </m:funcPr>
                            <m:fName>
                              <m:limLow>
                                <m:limLowPr>
                                  <m:ctrlPr>
                                    <a:rPr lang="en-US" b="0" i="1" dirty="0" smtClean="0">
                                      <a:latin typeface="Cambria Math"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charset="0"/>
                                    </a:rPr>
                                  </m:ctrlPr>
                                </m:sSubSupPr>
                                <m:e>
                                  <m:d>
                                    <m:dPr>
                                      <m:begChr m:val="‖"/>
                                      <m:endChr m:val="‖"/>
                                      <m:ctrlPr>
                                        <a:rPr lang="en-US" b="0" i="1" dirty="0" smtClean="0">
                                          <a:latin typeface="Cambria Math"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charset="0"/>
                                    </a:rPr>
                                  </m:ctrlPr>
                                </m:sSubPr>
                                <m:e>
                                  <m:sSub>
                                    <m:sSubPr>
                                      <m:ctrlPr>
                                        <a:rPr lang="en-US" i="1" dirty="0">
                                          <a:latin typeface="Cambria Math" charset="0"/>
                                        </a:rPr>
                                      </m:ctrlPr>
                                    </m:sSubPr>
                                    <m:e>
                                      <m:r>
                                        <a:rPr lang="en-US" i="1" dirty="0">
                                          <a:latin typeface="Cambria Math" panose="02040503050406030204" pitchFamily="18" charset="0"/>
                                        </a:rPr>
                                        <m:t>𝜆</m:t>
                                      </m:r>
                                    </m:e>
                                    <m:sub>
                                      <m:r>
                                        <a:rPr lang="en-US" b="0" i="1" dirty="0" smtClean="0">
                                          <a:latin typeface="Cambria Math" panose="02040503050406030204" pitchFamily="18" charset="0"/>
                                        </a:rPr>
                                        <m:t>1</m:t>
                                      </m:r>
                                    </m:sub>
                                  </m:sSub>
                                  <m:sSub>
                                    <m:sSubPr>
                                      <m:ctrlPr>
                                        <a:rPr lang="en-US" b="0" i="1" dirty="0" smtClean="0">
                                          <a:latin typeface="Cambria Math" charset="0"/>
                                        </a:rPr>
                                      </m:ctrlPr>
                                    </m:sSubPr>
                                    <m:e>
                                      <m:d>
                                        <m:dPr>
                                          <m:begChr m:val="‖"/>
                                          <m:endChr m:val="‖"/>
                                          <m:ctrlPr>
                                            <a:rPr lang="en-US" b="0" i="1" dirty="0" smtClean="0">
                                              <a:latin typeface="Cambria Math"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sSubSup>
                                <m:sSubSupPr>
                                  <m:ctrlPr>
                                    <a:rPr lang="en-US" b="0" i="1" dirty="0" smtClean="0">
                                      <a:latin typeface="Cambria Math" charset="0"/>
                                    </a:rPr>
                                  </m:ctrlPr>
                                </m:sSubSupPr>
                                <m:e>
                                  <m:d>
                                    <m:dPr>
                                      <m:begChr m:val="‖"/>
                                      <m:endChr m:val="‖"/>
                                      <m:ctrlPr>
                                        <a:rPr lang="en-US" b="0" i="1" dirty="0" smtClean="0">
                                          <a:latin typeface="Cambria Math"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e>
                          </m:func>
                        </m:e>
                      </m:func>
                    </m:oMath>
                  </m:oMathPara>
                </a14:m>
                <a:endParaRPr lang="en-US" dirty="0"/>
              </a:p>
              <a:p>
                <a:endParaRPr lang="en-US" dirty="0"/>
              </a:p>
              <a:p>
                <a:r>
                  <a:rPr lang="en-US" dirty="0"/>
                  <a:t>EN tries to capture the best of both worlds: it </a:t>
                </a:r>
                <a:r>
                  <a:rPr lang="en-US" dirty="0">
                    <a:solidFill>
                      <a:srgbClr val="C00000"/>
                    </a:solidFill>
                  </a:rPr>
                  <a:t>increases stability </a:t>
                </a:r>
                <a:r>
                  <a:rPr lang="en-US" dirty="0"/>
                  <a:t>in the estimation, reduces model complexity by shrinking the parameters and also performs </a:t>
                </a:r>
                <a:r>
                  <a:rPr lang="en-US" dirty="0">
                    <a:solidFill>
                      <a:srgbClr val="C00000"/>
                    </a:solidFill>
                  </a:rPr>
                  <a:t>feature selection</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240" b="-1954"/>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TextBox 5">
            <a:extLst>
              <a:ext uri="{FF2B5EF4-FFF2-40B4-BE49-F238E27FC236}">
                <a16:creationId xmlns="" xmlns:a16="http://schemas.microsoft.com/office/drawing/2014/main" id="{71602D77-4071-45A3-9028-E0FF85BD7EC8}"/>
              </a:ext>
            </a:extLst>
          </p:cNvPr>
          <p:cNvSpPr txBox="1"/>
          <p:nvPr/>
        </p:nvSpPr>
        <p:spPr>
          <a:xfrm>
            <a:off x="6985591" y="4053811"/>
            <a:ext cx="779381" cy="369332"/>
          </a:xfrm>
          <a:prstGeom prst="rect">
            <a:avLst/>
          </a:prstGeom>
          <a:noFill/>
        </p:spPr>
        <p:txBody>
          <a:bodyPr wrap="none" rtlCol="0">
            <a:spAutoFit/>
          </a:bodyPr>
          <a:lstStyle/>
          <a:p>
            <a:r>
              <a:rPr lang="en-US" dirty="0">
                <a:solidFill>
                  <a:schemeClr val="accent6">
                    <a:lumMod val="75000"/>
                  </a:schemeClr>
                </a:solidFill>
              </a:rPr>
              <a:t>LASSO</a:t>
            </a:r>
          </a:p>
        </p:txBody>
      </p:sp>
      <p:sp>
        <p:nvSpPr>
          <p:cNvPr id="7" name="TextBox 6">
            <a:extLst>
              <a:ext uri="{FF2B5EF4-FFF2-40B4-BE49-F238E27FC236}">
                <a16:creationId xmlns="" xmlns:a16="http://schemas.microsoft.com/office/drawing/2014/main" id="{73AE86E0-C3A6-40A2-8948-086005ABEFC4}"/>
              </a:ext>
            </a:extLst>
          </p:cNvPr>
          <p:cNvSpPr txBox="1"/>
          <p:nvPr/>
        </p:nvSpPr>
        <p:spPr>
          <a:xfrm>
            <a:off x="8602167" y="4043178"/>
            <a:ext cx="706925" cy="369332"/>
          </a:xfrm>
          <a:prstGeom prst="rect">
            <a:avLst/>
          </a:prstGeom>
          <a:noFill/>
        </p:spPr>
        <p:txBody>
          <a:bodyPr wrap="none" rtlCol="0">
            <a:spAutoFit/>
          </a:bodyPr>
          <a:lstStyle/>
          <a:p>
            <a:r>
              <a:rPr lang="en-US" dirty="0">
                <a:solidFill>
                  <a:schemeClr val="accent6">
                    <a:lumMod val="75000"/>
                  </a:schemeClr>
                </a:solidFill>
              </a:rPr>
              <a:t>Ridge</a:t>
            </a:r>
          </a:p>
        </p:txBody>
      </p:sp>
    </p:spTree>
    <p:extLst>
      <p:ext uri="{BB962C8B-B14F-4D97-AF65-F5344CB8AC3E}">
        <p14:creationId xmlns:p14="http://schemas.microsoft.com/office/powerpoint/2010/main" val="304412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EN can be rewritten as:</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charset="0"/>
                                </a:rPr>
                              </m:ctrlPr>
                            </m:funcPr>
                            <m:fName>
                              <m:limLow>
                                <m:limLowPr>
                                  <m:ctrlPr>
                                    <a:rPr lang="en-US" b="0" i="1" dirty="0" smtClean="0">
                                      <a:latin typeface="Cambria Math"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charset="0"/>
                                    </a:rPr>
                                  </m:ctrlPr>
                                </m:sSubSupPr>
                                <m:e>
                                  <m:d>
                                    <m:dPr>
                                      <m:begChr m:val="‖"/>
                                      <m:endChr m:val="‖"/>
                                      <m:ctrlPr>
                                        <a:rPr lang="en-US" b="0" i="1" dirty="0" smtClean="0">
                                          <a:latin typeface="Cambria Math"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solidFill>
                                    <a:srgbClr val="00B0F0"/>
                                  </a:solidFill>
                                  <a:latin typeface="Cambria Math" panose="02040503050406030204" pitchFamily="18" charset="0"/>
                                </a:rPr>
                                <m:t>𝜆</m:t>
                              </m:r>
                              <m:r>
                                <a:rPr lang="en-US" b="0" i="1" dirty="0" smtClean="0">
                                  <a:latin typeface="Cambria Math" panose="02040503050406030204" pitchFamily="18" charset="0"/>
                                </a:rPr>
                                <m:t> [</m:t>
                              </m:r>
                              <m:r>
                                <a:rPr lang="en-US" b="0" i="1" dirty="0" smtClean="0">
                                  <a:solidFill>
                                    <a:srgbClr val="C00000"/>
                                  </a:solidFill>
                                  <a:latin typeface="Cambria Math" panose="02040503050406030204" pitchFamily="18" charset="0"/>
                                </a:rPr>
                                <m:t>𝛼</m:t>
                              </m:r>
                              <m:sSub>
                                <m:sSubPr>
                                  <m:ctrlPr>
                                    <a:rPr lang="en-US" b="0" i="1" dirty="0" smtClean="0">
                                      <a:latin typeface="Cambria Math" charset="0"/>
                                    </a:rPr>
                                  </m:ctrlPr>
                                </m:sSubPr>
                                <m:e>
                                  <m:d>
                                    <m:dPr>
                                      <m:begChr m:val="‖"/>
                                      <m:endChr m:val="‖"/>
                                      <m:ctrlPr>
                                        <a:rPr lang="en-US" b="0" i="1" dirty="0" smtClean="0">
                                          <a:latin typeface="Cambria Math"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i="1" dirty="0">
                                  <a:latin typeface="Cambria Math" panose="02040503050406030204" pitchFamily="18" charset="0"/>
                                </a:rPr>
                                <m:t>+</m:t>
                              </m:r>
                              <m:sSubSup>
                                <m:sSubSupPr>
                                  <m:ctrlPr>
                                    <a:rPr lang="en-US" b="0" i="1" dirty="0" smtClean="0">
                                      <a:latin typeface="Cambria Math" charset="0"/>
                                    </a:rPr>
                                  </m:ctrlPr>
                                </m:sSubSupPr>
                                <m:e>
                                  <m:d>
                                    <m:dPr>
                                      <m:ctrlPr>
                                        <a:rPr lang="en-US" i="1" dirty="0" smtClean="0">
                                          <a:solidFill>
                                            <a:srgbClr val="C00000"/>
                                          </a:solidFill>
                                          <a:latin typeface="Cambria Math" charset="0"/>
                                        </a:rPr>
                                      </m:ctrlPr>
                                    </m:dPr>
                                    <m:e>
                                      <m:r>
                                        <a:rPr lang="en-US" i="1" dirty="0">
                                          <a:solidFill>
                                            <a:srgbClr val="C00000"/>
                                          </a:solidFill>
                                          <a:latin typeface="Cambria Math" panose="02040503050406030204" pitchFamily="18" charset="0"/>
                                        </a:rPr>
                                        <m:t>1−</m:t>
                                      </m:r>
                                      <m:r>
                                        <a:rPr lang="en-US" i="1" dirty="0">
                                          <a:solidFill>
                                            <a:srgbClr val="C00000"/>
                                          </a:solidFill>
                                          <a:latin typeface="Cambria Math" panose="02040503050406030204" pitchFamily="18" charset="0"/>
                                        </a:rPr>
                                        <m:t>𝛼</m:t>
                                      </m:r>
                                    </m:e>
                                  </m:d>
                                  <m:d>
                                    <m:dPr>
                                      <m:begChr m:val="‖"/>
                                      <m:endChr m:val="‖"/>
                                      <m:ctrlPr>
                                        <a:rPr lang="en-US" b="0" i="1" dirty="0" smtClean="0">
                                          <a:latin typeface="Cambria Math"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e>
                          </m:func>
                        </m:e>
                      </m:func>
                    </m:oMath>
                  </m:oMathPara>
                </a14:m>
                <a:endParaRPr lang="en-US" dirty="0"/>
              </a:p>
              <a:p>
                <a:endParaRPr lang="en-US" dirty="0"/>
              </a:p>
              <a:p>
                <a:r>
                  <a:rPr lang="en-US" dirty="0"/>
                  <a:t>Where </a:t>
                </a:r>
                <a14:m>
                  <m:oMath xmlns:m="http://schemas.openxmlformats.org/officeDocument/2006/math">
                    <m:r>
                      <a:rPr lang="en-US" b="0" i="1" smtClean="0">
                        <a:solidFill>
                          <a:srgbClr val="00B0F0"/>
                        </a:solidFill>
                        <a:latin typeface="Cambria Math" panose="02040503050406030204" pitchFamily="18" charset="0"/>
                      </a:rPr>
                      <m:t>𝜆</m:t>
                    </m:r>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1</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2</m:t>
                        </m:r>
                      </m:sub>
                    </m:sSub>
                  </m:oMath>
                </a14:m>
                <a:r>
                  <a:rPr lang="en-US" dirty="0">
                    <a:solidFill>
                      <a:srgbClr val="00B0F0"/>
                    </a:solidFill>
                  </a:rPr>
                  <a:t> </a:t>
                </a:r>
                <a:r>
                  <a:rPr lang="en-US" dirty="0"/>
                  <a:t>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charset="0"/>
                          </a:rPr>
                        </m:ctrlPr>
                      </m:fPr>
                      <m:num>
                        <m:sSub>
                          <m:sSubPr>
                            <m:ctrlPr>
                              <a:rPr lang="en-US" b="0" i="1" smtClean="0">
                                <a:solidFill>
                                  <a:srgbClr val="C00000"/>
                                </a:solidFill>
                                <a:latin typeface="Cambria Math"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num>
                      <m:den>
                        <m:sSub>
                          <m:sSubPr>
                            <m:ctrlPr>
                              <a:rPr lang="en-US" b="0" i="1" smtClean="0">
                                <a:solidFill>
                                  <a:srgbClr val="C00000"/>
                                </a:solidFill>
                                <a:latin typeface="Cambria Math"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2</m:t>
                            </m:r>
                          </m:sub>
                        </m:sSub>
                      </m:den>
                    </m:f>
                  </m:oMath>
                </a14:m>
                <a:r>
                  <a:rPr lang="en-US" dirty="0"/>
                  <a:t> . </a:t>
                </a:r>
              </a:p>
              <a:p>
                <a:endParaRPr lang="en-US" dirty="0"/>
              </a:p>
              <a:p>
                <a:r>
                  <a:rPr lang="en-US" sz="2700" dirty="0"/>
                  <a:t>Elastic Net can be seen as combining both penalties in </a:t>
                </a:r>
                <a:r>
                  <a:rPr lang="en-US" sz="2700" dirty="0">
                    <a:solidFill>
                      <a:schemeClr val="tx1"/>
                    </a:solidFill>
                  </a:rPr>
                  <a:t>one regularization term</a:t>
                </a:r>
                <a:r>
                  <a:rPr lang="en-US" sz="2700" dirty="0"/>
                  <a:t>, which is a </a:t>
                </a:r>
                <a:r>
                  <a:rPr lang="en-US" sz="2700" dirty="0">
                    <a:solidFill>
                      <a:srgbClr val="C00000"/>
                    </a:solidFill>
                  </a:rPr>
                  <a:t>convex combination </a:t>
                </a:r>
                <a:r>
                  <a:rPr lang="en-US" sz="2700" dirty="0"/>
                  <a:t>of LASSO and Ridge.</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417"/>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347767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Motivation</a:t>
            </a:r>
          </a:p>
        </p:txBody>
      </p:sp>
      <p:sp>
        <p:nvSpPr>
          <p:cNvPr id="10" name="Text Placeholder 9">
            <a:extLst>
              <a:ext uri="{FF2B5EF4-FFF2-40B4-BE49-F238E27FC236}">
                <a16:creationId xmlns=""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Why do we regularize?</a:t>
            </a:r>
          </a:p>
        </p:txBody>
      </p:sp>
      <p:sp>
        <p:nvSpPr>
          <p:cNvPr id="4" name="Slide Number Placeholder 3">
            <a:extLst>
              <a:ext uri="{FF2B5EF4-FFF2-40B4-BE49-F238E27FC236}">
                <a16:creationId xmlns=""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4</a:t>
            </a:fld>
            <a:endParaRPr lang="en-US"/>
          </a:p>
        </p:txBody>
      </p:sp>
    </p:spTree>
    <p:extLst>
      <p:ext uri="{BB962C8B-B14F-4D97-AF65-F5344CB8AC3E}">
        <p14:creationId xmlns:p14="http://schemas.microsoft.com/office/powerpoint/2010/main" val="3956384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Again, the estimator can be seen as a constrained optimization problem:</a:t>
                </a:r>
              </a:p>
              <a:p>
                <a:endParaRPr lang="en-US" sz="3600" dirty="0"/>
              </a:p>
              <a:p>
                <a:pPr/>
                <a14:m>
                  <m:oMathPara xmlns:m="http://schemas.openxmlformats.org/officeDocument/2006/math">
                    <m:oMathParaPr>
                      <m:jc m:val="centerGroup"/>
                    </m:oMathParaPr>
                    <m:oMath xmlns:m="http://schemas.openxmlformats.org/officeDocument/2006/math">
                      <m:func>
                        <m:funcPr>
                          <m:ctrlPr>
                            <a:rPr lang="en-US" sz="3600" i="1" dirty="0">
                              <a:latin typeface="Cambria Math" charset="0"/>
                            </a:rPr>
                          </m:ctrlPr>
                        </m:funcPr>
                        <m:fName>
                          <m:limLow>
                            <m:limLowPr>
                              <m:ctrlPr>
                                <a:rPr lang="en-US" sz="3600" i="1" dirty="0">
                                  <a:latin typeface="Cambria Math" charset="0"/>
                                </a:rPr>
                              </m:ctrlPr>
                            </m:limLowPr>
                            <m:e>
                              <m:r>
                                <m:rPr>
                                  <m:sty m:val="p"/>
                                </m:rPr>
                                <a:rPr lang="en-US" sz="3600" dirty="0">
                                  <a:latin typeface="Cambria Math" panose="02040503050406030204" pitchFamily="18" charset="0"/>
                                </a:rPr>
                                <m:t>min</m:t>
                              </m:r>
                            </m:e>
                            <m:lim>
                              <m:r>
                                <a:rPr lang="en-US" sz="3600" i="1" dirty="0" smtClean="0">
                                  <a:solidFill>
                                    <a:srgbClr val="C00000"/>
                                  </a:solidFill>
                                  <a:latin typeface="Cambria Math" panose="02040503050406030204" pitchFamily="18" charset="0"/>
                                </a:rPr>
                                <m:t>𝛼</m:t>
                              </m:r>
                              <m:sSub>
                                <m:sSubPr>
                                  <m:ctrlPr>
                                    <a:rPr lang="en-US" sz="3600" b="0" i="1" dirty="0" smtClean="0">
                                      <a:latin typeface="Cambria Math" charset="0"/>
                                    </a:rPr>
                                  </m:ctrlPr>
                                </m:sSubPr>
                                <m:e>
                                  <m:d>
                                    <m:dPr>
                                      <m:begChr m:val="‖"/>
                                      <m:endChr m:val="‖"/>
                                      <m:ctrlPr>
                                        <a:rPr lang="en-US" sz="3600" b="0" i="1" dirty="0" smtClean="0">
                                          <a:latin typeface="Cambria Math" charset="0"/>
                                        </a:rPr>
                                      </m:ctrlPr>
                                    </m:dPr>
                                    <m:e>
                                      <m:r>
                                        <a:rPr lang="en-US" sz="3600" b="0" i="1" dirty="0" smtClean="0">
                                          <a:latin typeface="Cambria Math" panose="02040503050406030204" pitchFamily="18" charset="0"/>
                                        </a:rPr>
                                        <m:t>𝛽</m:t>
                                      </m:r>
                                    </m:e>
                                  </m:d>
                                </m:e>
                                <m:sub>
                                  <m:r>
                                    <a:rPr lang="en-US" sz="3600" b="0" i="1" dirty="0" smtClean="0">
                                      <a:latin typeface="Cambria Math" panose="02040503050406030204" pitchFamily="18" charset="0"/>
                                    </a:rPr>
                                    <m:t>1</m:t>
                                  </m:r>
                                </m:sub>
                              </m:sSub>
                              <m:r>
                                <a:rPr lang="en-US" sz="3600" i="1" dirty="0">
                                  <a:latin typeface="Cambria Math" panose="02040503050406030204" pitchFamily="18" charset="0"/>
                                </a:rPr>
                                <m:t>+</m:t>
                              </m:r>
                              <m:d>
                                <m:dPr>
                                  <m:ctrlPr>
                                    <a:rPr lang="en-US" sz="3600" i="1" dirty="0" smtClean="0">
                                      <a:solidFill>
                                        <a:srgbClr val="C00000"/>
                                      </a:solidFill>
                                      <a:latin typeface="Cambria Math" charset="0"/>
                                    </a:rPr>
                                  </m:ctrlPr>
                                </m:dPr>
                                <m:e>
                                  <m:r>
                                    <a:rPr lang="en-US" sz="3600" i="1" dirty="0">
                                      <a:solidFill>
                                        <a:srgbClr val="C00000"/>
                                      </a:solidFill>
                                      <a:latin typeface="Cambria Math" panose="02040503050406030204" pitchFamily="18" charset="0"/>
                                    </a:rPr>
                                    <m:t>1−</m:t>
                                  </m:r>
                                  <m:r>
                                    <a:rPr lang="en-US" sz="3600" i="1" dirty="0">
                                      <a:solidFill>
                                        <a:srgbClr val="C00000"/>
                                      </a:solidFill>
                                      <a:latin typeface="Cambria Math" panose="02040503050406030204" pitchFamily="18" charset="0"/>
                                    </a:rPr>
                                    <m:t>𝛼</m:t>
                                  </m:r>
                                </m:e>
                              </m:d>
                              <m:sSubSup>
                                <m:sSubSupPr>
                                  <m:ctrlPr>
                                    <a:rPr lang="en-US" sz="3600" b="0" i="1" dirty="0" smtClean="0">
                                      <a:latin typeface="Cambria Math" charset="0"/>
                                    </a:rPr>
                                  </m:ctrlPr>
                                </m:sSubSupPr>
                                <m:e>
                                  <m:d>
                                    <m:dPr>
                                      <m:begChr m:val="‖"/>
                                      <m:endChr m:val="‖"/>
                                      <m:ctrlPr>
                                        <a:rPr lang="en-US" sz="3600" i="1" dirty="0">
                                          <a:latin typeface="Cambria Math" charset="0"/>
                                        </a:rPr>
                                      </m:ctrlPr>
                                    </m:dPr>
                                    <m:e>
                                      <m:r>
                                        <a:rPr lang="en-US" sz="3600" i="1" dirty="0">
                                          <a:latin typeface="Cambria Math" panose="02040503050406030204" pitchFamily="18" charset="0"/>
                                        </a:rPr>
                                        <m:t>𝛽</m:t>
                                      </m:r>
                                    </m:e>
                                  </m:d>
                                </m:e>
                                <m:sub>
                                  <m:r>
                                    <a:rPr lang="en-US" sz="3600" b="0" i="1" dirty="0" smtClean="0">
                                      <a:latin typeface="Cambria Math" panose="02040503050406030204" pitchFamily="18" charset="0"/>
                                    </a:rPr>
                                    <m:t>2</m:t>
                                  </m:r>
                                </m:sub>
                                <m:sup>
                                  <m:r>
                                    <a:rPr lang="en-US" sz="3600" b="0" i="1" dirty="0" smtClean="0">
                                      <a:latin typeface="Cambria Math" panose="02040503050406030204" pitchFamily="18" charset="0"/>
                                    </a:rPr>
                                    <m:t>2</m:t>
                                  </m:r>
                                </m:sup>
                              </m:sSubSup>
                              <m:r>
                                <a:rPr lang="en-US" sz="3600" b="0" i="1" dirty="0" smtClean="0">
                                  <a:latin typeface="Cambria Math" panose="02040503050406030204" pitchFamily="18" charset="0"/>
                                </a:rPr>
                                <m:t> </m:t>
                              </m:r>
                              <m:r>
                                <a:rPr lang="en-US" sz="3600" i="1" dirty="0">
                                  <a:latin typeface="Cambria Math" panose="02040503050406030204" pitchFamily="18" charset="0"/>
                                </a:rPr>
                                <m:t>≤</m:t>
                              </m:r>
                              <m:r>
                                <a:rPr lang="en-US" sz="3600" b="0" i="1" dirty="0" smtClean="0">
                                  <a:latin typeface="Cambria Math" panose="02040503050406030204" pitchFamily="18" charset="0"/>
                                </a:rPr>
                                <m:t> </m:t>
                              </m:r>
                              <m:r>
                                <a:rPr lang="en-US" sz="3600" i="1" dirty="0" smtClean="0">
                                  <a:solidFill>
                                    <a:srgbClr val="00B0F0"/>
                                  </a:solidFill>
                                  <a:latin typeface="Cambria Math" panose="02040503050406030204" pitchFamily="18" charset="0"/>
                                </a:rPr>
                                <m:t>𝑡</m:t>
                              </m:r>
                            </m:lim>
                          </m:limLow>
                        </m:fName>
                        <m:e>
                          <m:sSubSup>
                            <m:sSubSupPr>
                              <m:ctrlPr>
                                <a:rPr lang="en-US" sz="3600" i="1" dirty="0">
                                  <a:latin typeface="Cambria Math" charset="0"/>
                                </a:rPr>
                              </m:ctrlPr>
                            </m:sSubSupPr>
                            <m:e>
                              <m:d>
                                <m:dPr>
                                  <m:begChr m:val="‖"/>
                                  <m:endChr m:val="‖"/>
                                  <m:ctrlPr>
                                    <a:rPr lang="en-US" sz="3600" i="1" dirty="0">
                                      <a:latin typeface="Cambria Math" charset="0"/>
                                    </a:rPr>
                                  </m:ctrlPr>
                                </m:dPr>
                                <m:e>
                                  <m:r>
                                    <a:rPr lang="en-US" sz="3600" i="1" dirty="0">
                                      <a:latin typeface="Cambria Math" panose="02040503050406030204" pitchFamily="18" charset="0"/>
                                    </a:rPr>
                                    <m:t>𝑋</m:t>
                                  </m:r>
                                  <m:r>
                                    <a:rPr lang="en-US" sz="3600" i="1" dirty="0">
                                      <a:latin typeface="Cambria Math" panose="02040503050406030204" pitchFamily="18" charset="0"/>
                                    </a:rPr>
                                    <m:t>𝛽</m:t>
                                  </m:r>
                                  <m:r>
                                    <a:rPr lang="en-US" sz="3600" i="1" dirty="0">
                                      <a:latin typeface="Cambria Math" panose="02040503050406030204" pitchFamily="18" charset="0"/>
                                    </a:rPr>
                                    <m:t>−</m:t>
                                  </m:r>
                                  <m:r>
                                    <a:rPr lang="en-US" sz="3600" i="1" dirty="0">
                                      <a:latin typeface="Cambria Math" panose="02040503050406030204" pitchFamily="18" charset="0"/>
                                    </a:rPr>
                                    <m:t>𝑌</m:t>
                                  </m:r>
                                </m:e>
                              </m:d>
                            </m:e>
                            <m:sub>
                              <m:r>
                                <a:rPr lang="en-US" sz="3600" i="1" dirty="0">
                                  <a:latin typeface="Cambria Math" panose="02040503050406030204" pitchFamily="18" charset="0"/>
                                </a:rPr>
                                <m:t>2</m:t>
                              </m:r>
                            </m:sub>
                            <m:sup>
                              <m:r>
                                <a:rPr lang="en-US" sz="3600" i="1" dirty="0">
                                  <a:latin typeface="Cambria Math" panose="02040503050406030204" pitchFamily="18" charset="0"/>
                                </a:rPr>
                                <m:t>2</m:t>
                              </m:r>
                            </m:sup>
                          </m:sSubSup>
                        </m:e>
                      </m:func>
                    </m:oMath>
                  </m:oMathPara>
                </a14:m>
                <a:endParaRPr lang="en-US" sz="3600" dirty="0"/>
              </a:p>
              <a:p>
                <a:endParaRPr lang="en-US" dirty="0"/>
              </a:p>
              <a:p>
                <a:r>
                  <a:rPr lang="en-US" dirty="0"/>
                  <a:t>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∈[0,1]</m:t>
                    </m:r>
                  </m:oMath>
                </a14:m>
                <a:r>
                  <a:rPr lang="en-US" dirty="0"/>
                  <a:t>. We can see that Ridge and LASSO are special cases of EN, 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m:t>
                    </m:r>
                  </m:oMath>
                </a14:m>
                <a:r>
                  <a:rPr lang="en-US" dirty="0"/>
                  <a:t> respectively.</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110766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Geometry of estimators</a:t>
            </a:r>
          </a:p>
        </p:txBody>
      </p:sp>
      <p:sp>
        <p:nvSpPr>
          <p:cNvPr id="3" name="Text Placeholder 2">
            <a:extLst>
              <a:ext uri="{FF2B5EF4-FFF2-40B4-BE49-F238E27FC236}">
                <a16:creationId xmlns=""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Visualization is key</a:t>
            </a:r>
          </a:p>
        </p:txBody>
      </p:sp>
      <p:sp>
        <p:nvSpPr>
          <p:cNvPr id="4" name="Slide Number Placeholder 3">
            <a:extLst>
              <a:ext uri="{FF2B5EF4-FFF2-40B4-BE49-F238E27FC236}">
                <a16:creationId xmlns=""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41</a:t>
            </a:fld>
            <a:endParaRPr lang="en-US"/>
          </a:p>
        </p:txBody>
      </p:sp>
    </p:spTree>
    <p:extLst>
      <p:ext uri="{BB962C8B-B14F-4D97-AF65-F5344CB8AC3E}">
        <p14:creationId xmlns:p14="http://schemas.microsoft.com/office/powerpoint/2010/main" val="780572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42</a:t>
            </a:fld>
            <a:endParaRPr lang="en-US"/>
          </a:p>
        </p:txBody>
      </p:sp>
      <p:pic>
        <p:nvPicPr>
          <p:cNvPr id="3" name="Picture 2">
            <a:extLst>
              <a:ext uri="{FF2B5EF4-FFF2-40B4-BE49-F238E27FC236}">
                <a16:creationId xmlns="" xmlns:a16="http://schemas.microsoft.com/office/drawing/2014/main" id="{99BA4930-80BB-46A9-92E9-54D2436AE2A4}"/>
              </a:ext>
            </a:extLst>
          </p:cNvPr>
          <p:cNvPicPr>
            <a:picLocks noChangeAspect="1"/>
          </p:cNvPicPr>
          <p:nvPr/>
        </p:nvPicPr>
        <p:blipFill>
          <a:blip r:embed="rId3"/>
          <a:stretch>
            <a:fillRect/>
          </a:stretch>
        </p:blipFill>
        <p:spPr>
          <a:xfrm>
            <a:off x="2318083" y="925032"/>
            <a:ext cx="7555833" cy="5007935"/>
          </a:xfrm>
          <a:prstGeom prst="rect">
            <a:avLst/>
          </a:prstGeom>
        </p:spPr>
      </p:pic>
    </p:spTree>
    <p:extLst>
      <p:ext uri="{BB962C8B-B14F-4D97-AF65-F5344CB8AC3E}">
        <p14:creationId xmlns:p14="http://schemas.microsoft.com/office/powerpoint/2010/main" val="1449522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3" name="Picture 2">
            <a:extLst>
              <a:ext uri="{FF2B5EF4-FFF2-40B4-BE49-F238E27FC236}">
                <a16:creationId xmlns="" xmlns:a16="http://schemas.microsoft.com/office/drawing/2014/main" id="{99BA4930-80BB-46A9-92E9-54D2436AE2A4}"/>
              </a:ext>
            </a:extLst>
          </p:cNvPr>
          <p:cNvPicPr>
            <a:picLocks noChangeAspect="1"/>
          </p:cNvPicPr>
          <p:nvPr/>
        </p:nvPicPr>
        <p:blipFill>
          <a:blip r:embed="rId3"/>
          <a:stretch>
            <a:fillRect/>
          </a:stretch>
        </p:blipFill>
        <p:spPr>
          <a:xfrm>
            <a:off x="2318083" y="925032"/>
            <a:ext cx="7555833" cy="5007935"/>
          </a:xfrm>
          <a:prstGeom prst="rect">
            <a:avLst/>
          </a:prstGeom>
        </p:spPr>
      </p:pic>
      <p:pic>
        <p:nvPicPr>
          <p:cNvPr id="11" name="Picture 10">
            <a:extLst>
              <a:ext uri="{FF2B5EF4-FFF2-40B4-BE49-F238E27FC236}">
                <a16:creationId xmlns="" xmlns:a16="http://schemas.microsoft.com/office/drawing/2014/main" id="{21B60438-0088-452C-87B2-69EE5F846A4E}"/>
              </a:ext>
            </a:extLst>
          </p:cNvPr>
          <p:cNvPicPr>
            <a:picLocks noChangeAspect="1"/>
          </p:cNvPicPr>
          <p:nvPr/>
        </p:nvPicPr>
        <p:blipFill>
          <a:blip r:embed="rId4"/>
          <a:stretch>
            <a:fillRect/>
          </a:stretch>
        </p:blipFill>
        <p:spPr>
          <a:xfrm>
            <a:off x="6243739" y="300597"/>
            <a:ext cx="3330229" cy="2415749"/>
          </a:xfrm>
          <a:prstGeom prst="rect">
            <a:avLst/>
          </a:prstGeom>
        </p:spPr>
      </p:pic>
      <p:pic>
        <p:nvPicPr>
          <p:cNvPr id="13" name="Picture 12">
            <a:extLst>
              <a:ext uri="{FF2B5EF4-FFF2-40B4-BE49-F238E27FC236}">
                <a16:creationId xmlns="" xmlns:a16="http://schemas.microsoft.com/office/drawing/2014/main" id="{C6BD0351-2AEB-4DE7-B547-060D8892B38D}"/>
              </a:ext>
            </a:extLst>
          </p:cNvPr>
          <p:cNvPicPr>
            <a:picLocks noChangeAspect="1"/>
          </p:cNvPicPr>
          <p:nvPr/>
        </p:nvPicPr>
        <p:blipFill>
          <a:blip r:embed="rId5"/>
          <a:stretch>
            <a:fillRect/>
          </a:stretch>
        </p:blipFill>
        <p:spPr>
          <a:xfrm>
            <a:off x="2618032" y="284378"/>
            <a:ext cx="3360711" cy="2362405"/>
          </a:xfrm>
          <a:prstGeom prst="rect">
            <a:avLst/>
          </a:prstGeom>
        </p:spPr>
      </p:pic>
      <p:pic>
        <p:nvPicPr>
          <p:cNvPr id="15" name="Picture 14">
            <a:extLst>
              <a:ext uri="{FF2B5EF4-FFF2-40B4-BE49-F238E27FC236}">
                <a16:creationId xmlns="" xmlns:a16="http://schemas.microsoft.com/office/drawing/2014/main" id="{9BB507D1-5D05-4F75-AE48-60F5AF5D4DC2}"/>
              </a:ext>
            </a:extLst>
          </p:cNvPr>
          <p:cNvPicPr>
            <a:picLocks noChangeAspect="1"/>
          </p:cNvPicPr>
          <p:nvPr/>
        </p:nvPicPr>
        <p:blipFill>
          <a:blip r:embed="rId6"/>
          <a:stretch>
            <a:fillRect/>
          </a:stretch>
        </p:blipFill>
        <p:spPr>
          <a:xfrm>
            <a:off x="2166209" y="2212380"/>
            <a:ext cx="7859577" cy="3954504"/>
          </a:xfrm>
          <a:prstGeom prst="rect">
            <a:avLst/>
          </a:prstGeom>
        </p:spPr>
      </p:pic>
      <p:pic>
        <p:nvPicPr>
          <p:cNvPr id="5" name="Picture 4">
            <a:extLst>
              <a:ext uri="{FF2B5EF4-FFF2-40B4-BE49-F238E27FC236}">
                <a16:creationId xmlns="" xmlns:a16="http://schemas.microsoft.com/office/drawing/2014/main" id="{F913A07A-2BCA-4286-B29D-D8E13320C4B2}"/>
              </a:ext>
            </a:extLst>
          </p:cNvPr>
          <p:cNvPicPr>
            <a:picLocks noChangeAspect="1"/>
          </p:cNvPicPr>
          <p:nvPr/>
        </p:nvPicPr>
        <p:blipFill>
          <a:blip r:embed="rId7"/>
          <a:stretch>
            <a:fillRect/>
          </a:stretch>
        </p:blipFill>
        <p:spPr>
          <a:xfrm>
            <a:off x="3668585" y="1439623"/>
            <a:ext cx="4854827" cy="3663189"/>
          </a:xfrm>
          <a:prstGeom prst="rect">
            <a:avLst/>
          </a:prstGeom>
        </p:spPr>
      </p:pic>
      <p:sp>
        <p:nvSpPr>
          <p:cNvPr id="16" name="TextBox 15">
            <a:extLst>
              <a:ext uri="{FF2B5EF4-FFF2-40B4-BE49-F238E27FC236}">
                <a16:creationId xmlns="" xmlns:a16="http://schemas.microsoft.com/office/drawing/2014/main" id="{B002972F-2702-4647-B099-B56B2DB1A1BE}"/>
              </a:ext>
            </a:extLst>
          </p:cNvPr>
          <p:cNvSpPr txBox="1"/>
          <p:nvPr/>
        </p:nvSpPr>
        <p:spPr>
          <a:xfrm>
            <a:off x="3747156" y="2124679"/>
            <a:ext cx="1456660" cy="369332"/>
          </a:xfrm>
          <a:prstGeom prst="rect">
            <a:avLst/>
          </a:prstGeom>
          <a:noFill/>
        </p:spPr>
        <p:txBody>
          <a:bodyPr wrap="square" rtlCol="0">
            <a:spAutoFit/>
          </a:bodyPr>
          <a:lstStyle/>
          <a:p>
            <a:r>
              <a:rPr lang="en-US" dirty="0"/>
              <a:t>Elastic Net</a:t>
            </a:r>
          </a:p>
        </p:txBody>
      </p:sp>
    </p:spTree>
    <p:extLst>
      <p:ext uri="{BB962C8B-B14F-4D97-AF65-F5344CB8AC3E}">
        <p14:creationId xmlns:p14="http://schemas.microsoft.com/office/powerpoint/2010/main" val="21758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80">
                                          <p:stCondLst>
                                            <p:cond delay="0"/>
                                          </p:stCondLst>
                                        </p:cTn>
                                        <p:tgtEl>
                                          <p:spTgt spid="16"/>
                                        </p:tgtEl>
                                      </p:cBhvr>
                                    </p:animEffect>
                                    <p:anim calcmode="lin" valueType="num">
                                      <p:cBhvr>
                                        <p:cTn id="4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8" dur="26">
                                          <p:stCondLst>
                                            <p:cond delay="650"/>
                                          </p:stCondLst>
                                        </p:cTn>
                                        <p:tgtEl>
                                          <p:spTgt spid="16"/>
                                        </p:tgtEl>
                                      </p:cBhvr>
                                      <p:to x="100000" y="60000"/>
                                    </p:animScale>
                                    <p:animScale>
                                      <p:cBhvr>
                                        <p:cTn id="49" dur="166" decel="50000">
                                          <p:stCondLst>
                                            <p:cond delay="676"/>
                                          </p:stCondLst>
                                        </p:cTn>
                                        <p:tgtEl>
                                          <p:spTgt spid="16"/>
                                        </p:tgtEl>
                                      </p:cBhvr>
                                      <p:to x="100000" y="100000"/>
                                    </p:animScale>
                                    <p:animScale>
                                      <p:cBhvr>
                                        <p:cTn id="50" dur="26">
                                          <p:stCondLst>
                                            <p:cond delay="1312"/>
                                          </p:stCondLst>
                                        </p:cTn>
                                        <p:tgtEl>
                                          <p:spTgt spid="16"/>
                                        </p:tgtEl>
                                      </p:cBhvr>
                                      <p:to x="100000" y="80000"/>
                                    </p:animScale>
                                    <p:animScale>
                                      <p:cBhvr>
                                        <p:cTn id="51" dur="166" decel="50000">
                                          <p:stCondLst>
                                            <p:cond delay="1338"/>
                                          </p:stCondLst>
                                        </p:cTn>
                                        <p:tgtEl>
                                          <p:spTgt spid="16"/>
                                        </p:tgtEl>
                                      </p:cBhvr>
                                      <p:to x="100000" y="100000"/>
                                    </p:animScale>
                                    <p:animScale>
                                      <p:cBhvr>
                                        <p:cTn id="52" dur="26">
                                          <p:stCondLst>
                                            <p:cond delay="1642"/>
                                          </p:stCondLst>
                                        </p:cTn>
                                        <p:tgtEl>
                                          <p:spTgt spid="16"/>
                                        </p:tgtEl>
                                      </p:cBhvr>
                                      <p:to x="100000" y="90000"/>
                                    </p:animScale>
                                    <p:animScale>
                                      <p:cBhvr>
                                        <p:cTn id="53" dur="166" decel="50000">
                                          <p:stCondLst>
                                            <p:cond delay="1668"/>
                                          </p:stCondLst>
                                        </p:cTn>
                                        <p:tgtEl>
                                          <p:spTgt spid="16"/>
                                        </p:tgtEl>
                                      </p:cBhvr>
                                      <p:to x="100000" y="100000"/>
                                    </p:animScale>
                                    <p:animScale>
                                      <p:cBhvr>
                                        <p:cTn id="54" dur="26">
                                          <p:stCondLst>
                                            <p:cond delay="1808"/>
                                          </p:stCondLst>
                                        </p:cTn>
                                        <p:tgtEl>
                                          <p:spTgt spid="16"/>
                                        </p:tgtEl>
                                      </p:cBhvr>
                                      <p:to x="100000" y="95000"/>
                                    </p:animScale>
                                    <p:animScale>
                                      <p:cBhvr>
                                        <p:cTn id="55"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44</a:t>
            </a:fld>
            <a:endParaRPr lang="en-US"/>
          </a:p>
        </p:txBody>
      </p:sp>
      <p:sp>
        <p:nvSpPr>
          <p:cNvPr id="2" name="TextBox 1">
            <a:extLst>
              <a:ext uri="{FF2B5EF4-FFF2-40B4-BE49-F238E27FC236}">
                <a16:creationId xmlns="" xmlns:a16="http://schemas.microsoft.com/office/drawing/2014/main" id="{B23C19EB-0AD9-4869-856A-C221D55A0BEA}"/>
              </a:ext>
            </a:extLst>
          </p:cNvPr>
          <p:cNvSpPr txBox="1"/>
          <p:nvPr/>
        </p:nvSpPr>
        <p:spPr>
          <a:xfrm>
            <a:off x="1710070" y="2243471"/>
            <a:ext cx="8771860" cy="2123658"/>
          </a:xfrm>
          <a:prstGeom prst="rect">
            <a:avLst/>
          </a:prstGeom>
          <a:noFill/>
        </p:spPr>
        <p:txBody>
          <a:bodyPr wrap="square" rtlCol="0">
            <a:spAutoFit/>
          </a:bodyPr>
          <a:lstStyle/>
          <a:p>
            <a:pPr algn="ctr"/>
            <a:r>
              <a:rPr lang="en-US" sz="4400" dirty="0"/>
              <a:t>Let’s see it live!</a:t>
            </a:r>
          </a:p>
          <a:p>
            <a:pPr algn="ctr"/>
            <a:endParaRPr lang="en-US" sz="4400" dirty="0"/>
          </a:p>
          <a:p>
            <a:pPr algn="ctr"/>
            <a:r>
              <a:rPr lang="en-US" sz="4400" dirty="0">
                <a:solidFill>
                  <a:srgbClr val="C00000"/>
                </a:solidFill>
                <a:latin typeface="Arial Black" panose="020B0A04020102020204" pitchFamily="34" charset="0"/>
              </a:rPr>
              <a:t>DEMO TIME</a:t>
            </a:r>
          </a:p>
        </p:txBody>
      </p:sp>
    </p:spTree>
    <p:extLst>
      <p:ext uri="{BB962C8B-B14F-4D97-AF65-F5344CB8AC3E}">
        <p14:creationId xmlns:p14="http://schemas.microsoft.com/office/powerpoint/2010/main" val="25506346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Bayesian Interpretations</a:t>
            </a:r>
          </a:p>
        </p:txBody>
      </p:sp>
      <p:sp>
        <p:nvSpPr>
          <p:cNvPr id="3" name="Text Placeholder 2">
            <a:extLst>
              <a:ext uri="{FF2B5EF4-FFF2-40B4-BE49-F238E27FC236}">
                <a16:creationId xmlns=""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“The right way of looking at it” - Kevin Rader, probably</a:t>
            </a:r>
          </a:p>
        </p:txBody>
      </p:sp>
      <p:sp>
        <p:nvSpPr>
          <p:cNvPr id="4" name="Slide Number Placeholder 3">
            <a:extLst>
              <a:ext uri="{FF2B5EF4-FFF2-40B4-BE49-F238E27FC236}">
                <a16:creationId xmlns=""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8403173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B2E6943-319C-41C3-9528-072C4EAA8F10}"/>
                  </a:ext>
                </a:extLst>
              </p:cNvPr>
              <p:cNvSpPr>
                <a:spLocks noGrp="1"/>
              </p:cNvSpPr>
              <p:nvPr>
                <p:ph idx="1"/>
              </p:nvPr>
            </p:nvSpPr>
            <p:spPr>
              <a:xfrm>
                <a:off x="932496" y="1185935"/>
                <a:ext cx="10327008" cy="4874623"/>
              </a:xfrm>
            </p:spPr>
            <p:txBody>
              <a:bodyPr/>
              <a:lstStyle/>
              <a:p>
                <a:pPr marL="285750" indent="-285750">
                  <a:buFont typeface="Arial" panose="020B0604020202020204" pitchFamily="34" charset="0"/>
                  <a:buChar char="•"/>
                </a:pPr>
                <a:r>
                  <a:rPr lang="en-US" dirty="0"/>
                  <a:t>Both Ridge and LASSO have a very natural interpretation from a Bayesian viewpoint.</a:t>
                </a:r>
              </a:p>
              <a:p>
                <a:pPr marL="285750" indent="-285750">
                  <a:buFont typeface="Arial" panose="020B0604020202020204" pitchFamily="34" charset="0"/>
                  <a:buChar char="•"/>
                </a:pPr>
                <a:r>
                  <a:rPr lang="en-US" dirty="0"/>
                  <a:t>For this, we need to see our response as a multivariate normal distribution with varying means:</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l="-1063" t="-1252"/>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46</a:t>
            </a:fld>
            <a:endParaRPr lang="en-US"/>
          </a:p>
        </p:txBody>
      </p:sp>
      <p:pic>
        <p:nvPicPr>
          <p:cNvPr id="6" name="Picture 5">
            <a:extLst>
              <a:ext uri="{FF2B5EF4-FFF2-40B4-BE49-F238E27FC236}">
                <a16:creationId xmlns="" xmlns:a16="http://schemas.microsoft.com/office/drawing/2014/main" id="{9F594E6C-6845-401D-8D6A-71C27668C787}"/>
              </a:ext>
            </a:extLst>
          </p:cNvPr>
          <p:cNvPicPr>
            <a:picLocks noChangeAspect="1"/>
          </p:cNvPicPr>
          <p:nvPr/>
        </p:nvPicPr>
        <p:blipFill>
          <a:blip r:embed="rId4"/>
          <a:stretch>
            <a:fillRect/>
          </a:stretch>
        </p:blipFill>
        <p:spPr>
          <a:xfrm>
            <a:off x="4633802" y="4236251"/>
            <a:ext cx="2723929" cy="1871317"/>
          </a:xfrm>
          <a:prstGeom prst="rect">
            <a:avLst/>
          </a:prstGeom>
        </p:spPr>
      </p:pic>
    </p:spTree>
    <p:extLst>
      <p:ext uri="{BB962C8B-B14F-4D97-AF65-F5344CB8AC3E}">
        <p14:creationId xmlns:p14="http://schemas.microsoft.com/office/powerpoint/2010/main" val="12916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B2E6943-319C-41C3-9528-072C4EAA8F10}"/>
                  </a:ext>
                </a:extLst>
              </p:cNvPr>
              <p:cNvSpPr>
                <a:spLocks noGrp="1"/>
              </p:cNvSpPr>
              <p:nvPr>
                <p:ph idx="1"/>
              </p:nvPr>
            </p:nvSpPr>
            <p:spPr>
              <a:xfrm>
                <a:off x="932496" y="1185935"/>
                <a:ext cx="10327008" cy="4874623"/>
              </a:xfrm>
            </p:spPr>
            <p:txBody>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47</a:t>
            </a:fld>
            <a:endParaRPr lang="en-US"/>
          </a:p>
        </p:txBody>
      </p:sp>
      <p:pic>
        <p:nvPicPr>
          <p:cNvPr id="6" name="Picture 5">
            <a:extLst>
              <a:ext uri="{FF2B5EF4-FFF2-40B4-BE49-F238E27FC236}">
                <a16:creationId xmlns="" xmlns:a16="http://schemas.microsoft.com/office/drawing/2014/main" id="{9F594E6C-6845-401D-8D6A-71C27668C787}"/>
              </a:ext>
            </a:extLst>
          </p:cNvPr>
          <p:cNvPicPr>
            <a:picLocks noChangeAspect="1"/>
          </p:cNvPicPr>
          <p:nvPr/>
        </p:nvPicPr>
        <p:blipFill>
          <a:blip r:embed="rId4"/>
          <a:stretch>
            <a:fillRect/>
          </a:stretch>
        </p:blipFill>
        <p:spPr>
          <a:xfrm>
            <a:off x="3016081" y="1998921"/>
            <a:ext cx="6159837" cy="4231758"/>
          </a:xfrm>
          <a:prstGeom prst="rect">
            <a:avLst/>
          </a:prstGeom>
        </p:spPr>
      </p:pic>
    </p:spTree>
    <p:extLst>
      <p:ext uri="{BB962C8B-B14F-4D97-AF65-F5344CB8AC3E}">
        <p14:creationId xmlns:p14="http://schemas.microsoft.com/office/powerpoint/2010/main" val="362171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30E715A-8392-4EA3-BBB7-A07D90054A39}"/>
                  </a:ext>
                </a:extLst>
              </p:cNvPr>
              <p:cNvSpPr>
                <a:spLocks noGrp="1"/>
              </p:cNvSpPr>
              <p:nvPr>
                <p:ph idx="1"/>
              </p:nvPr>
            </p:nvSpPr>
            <p:spPr>
              <a:xfrm>
                <a:off x="932496" y="1177758"/>
                <a:ext cx="10327008" cy="1228429"/>
              </a:xfrm>
            </p:spPr>
            <p:txBody>
              <a:bodyPr/>
              <a:lstStyle/>
              <a:p>
                <a:r>
                  <a:rPr lang="en-US" b="0" dirty="0"/>
                  <a:t>Consider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r>
                      <a:rPr lang="en-US" b="0" i="0" smtClean="0">
                        <a:latin typeface="Cambria Math" panose="02040503050406030204" pitchFamily="18" charset="0"/>
                      </a:rPr>
                      <m:t>,</m:t>
                    </m:r>
                  </m:oMath>
                </a14:m>
                <a:r>
                  <a:rPr lang="en-US" b="0" i="0" dirty="0">
                    <a:latin typeface="Cambria Math" panose="02040503050406030204" pitchFamily="18" charset="0"/>
                  </a:rPr>
                  <a:t> </a:t>
                </a:r>
                <a14:m>
                  <m:oMath xmlns:m="http://schemas.openxmlformats.org/officeDocument/2006/math">
                    <m:r>
                      <m:rPr>
                        <m:sty m:val="p"/>
                      </m:rPr>
                      <a:rPr lang="en-US">
                        <a:latin typeface="Cambria Math" panose="02040503050406030204" pitchFamily="18" charset="0"/>
                      </a:rPr>
                      <m:t>and</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MAP</m:t>
                    </m:r>
                    <m:r>
                      <a:rPr lang="en-US">
                        <a:latin typeface="Cambria Math" panose="02040503050406030204" pitchFamily="18" charset="0"/>
                      </a:rPr>
                      <m:t> </m:t>
                    </m:r>
                    <m:r>
                      <m:rPr>
                        <m:sty m:val="p"/>
                      </m:rPr>
                      <a:rPr lang="en-US">
                        <a:latin typeface="Cambria Math" panose="02040503050406030204" pitchFamily="18" charset="0"/>
                      </a:rPr>
                      <m:t>estimator</m:t>
                    </m:r>
                    <m:r>
                      <a:rPr lang="en-US" smtClean="0">
                        <a:latin typeface="Cambria Math" panose="02040503050406030204" pitchFamily="18" charset="0"/>
                      </a:rPr>
                      <m:t>:</m:t>
                    </m:r>
                  </m:oMath>
                </a14:m>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solidFill>
                                <a:schemeClr val="accent2">
                                  <a:lumMod val="50000"/>
                                </a:schemeClr>
                              </a:solidFill>
                              <a:latin typeface="Cambria Math" charset="0"/>
                            </a:rPr>
                          </m:ctrlPr>
                        </m:sSubPr>
                        <m:e>
                          <m:acc>
                            <m:accPr>
                              <m:chr m:val="̂"/>
                              <m:ctrlPr>
                                <a:rPr lang="en-US" b="0" i="1" smtClean="0">
                                  <a:solidFill>
                                    <a:schemeClr val="accent2">
                                      <a:lumMod val="50000"/>
                                    </a:schemeClr>
                                  </a:solidFill>
                                  <a:latin typeface="Cambria Math" charset="0"/>
                                </a:rPr>
                              </m:ctrlPr>
                            </m:accPr>
                            <m:e>
                              <m:r>
                                <a:rPr lang="en-US" b="0" i="1" smtClean="0">
                                  <a:solidFill>
                                    <a:schemeClr val="accent2">
                                      <a:lumMod val="50000"/>
                                    </a:schemeClr>
                                  </a:solidFill>
                                  <a:latin typeface="Cambria Math" panose="02040503050406030204" pitchFamily="18" charset="0"/>
                                </a:rPr>
                                <m:t>𝛽</m:t>
                              </m:r>
                            </m:e>
                          </m:acc>
                        </m:e>
                        <m:sub>
                          <m:r>
                            <a:rPr lang="en-US" b="0" i="1" dirty="0" smtClean="0">
                              <a:solidFill>
                                <a:schemeClr val="accent2">
                                  <a:lumMod val="50000"/>
                                </a:schemeClr>
                              </a:solidFill>
                              <a:latin typeface="Cambria Math" panose="02040503050406030204" pitchFamily="18" charset="0"/>
                            </a:rPr>
                            <m:t>𝑀𝐴𝑃</m:t>
                          </m:r>
                        </m:sub>
                      </m:sSub>
                      <m:r>
                        <a:rPr lang="en-US" b="0" i="1" dirty="0" smtClean="0">
                          <a:solidFill>
                            <a:schemeClr val="accent2">
                              <a:lumMod val="50000"/>
                            </a:schemeClr>
                          </a:solidFill>
                          <a:latin typeface="Cambria Math" panose="02040503050406030204" pitchFamily="18" charset="0"/>
                        </a:rPr>
                        <m:t>=</m:t>
                      </m:r>
                      <m:r>
                        <m:rPr>
                          <m:sty m:val="p"/>
                        </m:rPr>
                        <a:rPr lang="en-US" b="0" i="1" dirty="0" smtClean="0">
                          <a:solidFill>
                            <a:schemeClr val="accent2">
                              <a:lumMod val="50000"/>
                            </a:schemeClr>
                          </a:solidFill>
                          <a:latin typeface="Cambria Math" panose="02040503050406030204" pitchFamily="18" charset="0"/>
                        </a:rPr>
                        <m:t>arg</m:t>
                      </m:r>
                      <m:limLow>
                        <m:limLowPr>
                          <m:ctrlPr>
                            <a:rPr lang="en-US" b="0" i="1" dirty="0" smtClean="0">
                              <a:solidFill>
                                <a:schemeClr val="accent2">
                                  <a:lumMod val="50000"/>
                                </a:schemeClr>
                              </a:solidFill>
                              <a:latin typeface="Cambria Math" charset="0"/>
                            </a:rPr>
                          </m:ctrlPr>
                        </m:limLowPr>
                        <m:e>
                          <m:r>
                            <m:rPr>
                              <m:sty m:val="p"/>
                            </m:rPr>
                            <a:rPr lang="en-US" b="0" i="0" dirty="0" smtClean="0">
                              <a:solidFill>
                                <a:schemeClr val="accent2">
                                  <a:lumMod val="50000"/>
                                </a:schemeClr>
                              </a:solidFill>
                              <a:latin typeface="Cambria Math" panose="02040503050406030204" pitchFamily="18" charset="0"/>
                            </a:rPr>
                            <m:t>max</m:t>
                          </m:r>
                        </m:e>
                        <m:lim>
                          <m:r>
                            <a:rPr lang="en-US" b="0" i="1" dirty="0" smtClean="0">
                              <a:solidFill>
                                <a:schemeClr val="accent2">
                                  <a:lumMod val="50000"/>
                                </a:schemeClr>
                              </a:solidFill>
                              <a:latin typeface="Cambria Math" panose="02040503050406030204" pitchFamily="18" charset="0"/>
                            </a:rPr>
                            <m:t>𝛽</m:t>
                          </m:r>
                        </m:lim>
                      </m:limLow>
                      <m:r>
                        <a:rPr lang="en-US" b="0" i="1" dirty="0" smtClean="0">
                          <a:solidFill>
                            <a:schemeClr val="accent2">
                              <a:lumMod val="50000"/>
                            </a:schemeClr>
                          </a:solidFill>
                          <a:latin typeface="Cambria Math" panose="02040503050406030204" pitchFamily="18" charset="0"/>
                        </a:rPr>
                        <m:t> </m:t>
                      </m:r>
                      <m:r>
                        <a:rPr lang="en-US" b="0" i="1" dirty="0" smtClean="0">
                          <a:solidFill>
                            <a:schemeClr val="accent2">
                              <a:lumMod val="50000"/>
                            </a:schemeClr>
                          </a:solidFill>
                          <a:latin typeface="Cambria Math" panose="02040503050406030204" pitchFamily="18" charset="0"/>
                        </a:rPr>
                        <m:t>𝑝</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𝛽</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𝑌</m:t>
                      </m:r>
                      <m:r>
                        <a:rPr lang="en-US" b="0" i="1" dirty="0" smtClean="0">
                          <a:solidFill>
                            <a:schemeClr val="accent2">
                              <a:lumMod val="50000"/>
                            </a:schemeClr>
                          </a:solidFill>
                          <a:latin typeface="Cambria Math" panose="02040503050406030204" pitchFamily="18" charset="0"/>
                        </a:rPr>
                        <m:t>)</m:t>
                      </m:r>
                    </m:oMath>
                  </m:oMathPara>
                </a14:m>
                <a:endParaRPr lang="en-US" dirty="0">
                  <a:solidFill>
                    <a:schemeClr val="accent2">
                      <a:lumMod val="50000"/>
                    </a:schemeClr>
                  </a:solidFill>
                </a:endParaRP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1228429"/>
              </a:xfrm>
              <a:blipFill rotWithShape="0">
                <a:blip r:embed="rId2"/>
                <a:stretch>
                  <a:fillRect l="-1240" t="-49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 xmlns:a16="http://schemas.microsoft.com/office/drawing/2014/main" id="{96C209B2-B6A5-4474-B09F-BD6BDF0047B7}"/>
                  </a:ext>
                </a:extLst>
              </p:cNvPr>
              <p:cNvSpPr/>
              <p:nvPr/>
            </p:nvSpPr>
            <p:spPr>
              <a:xfrm>
                <a:off x="3399700" y="240618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𝑁</m:t>
                    </m:r>
                    <m:r>
                      <a:rPr lang="en-US" sz="2800" i="1">
                        <a:solidFill>
                          <a:schemeClr val="tx1"/>
                        </a:solidFill>
                        <a:latin typeface="Cambria Math" panose="02040503050406030204" pitchFamily="18" charset="0"/>
                      </a:rPr>
                      <m:t>(0,</m:t>
                    </m:r>
                    <m:sSup>
                      <m:sSupPr>
                        <m:ctrlPr>
                          <a:rPr lang="en-US" sz="2800" i="1">
                            <a:solidFill>
                              <a:schemeClr val="tx1"/>
                            </a:solidFill>
                            <a:latin typeface="Cambria Math"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𝑅𝑖𝑑𝑔𝑒</m:t>
                        </m:r>
                      </m:sub>
                    </m:sSub>
                  </m:oMath>
                </a14:m>
                <a:endParaRPr lang="en-US" sz="2800" dirty="0"/>
              </a:p>
            </p:txBody>
          </p:sp>
        </mc:Choice>
        <mc:Fallback xmlns="">
          <p:sp>
            <p:nvSpPr>
              <p:cNvPr id="5" name="Rectangle: Rounded Corners 4">
                <a:extLst>
                  <a:ext uri="{FF2B5EF4-FFF2-40B4-BE49-F238E27FC236}">
                    <a16:creationId xmlns:a16="http://schemas.microsoft.com/office/drawing/2014/main" xmlns="" id="{96C209B2-B6A5-4474-B09F-BD6BDF0047B7}"/>
                  </a:ext>
                </a:extLst>
              </p:cNvPr>
              <p:cNvSpPr>
                <a:spLocks noRot="1" noChangeAspect="1" noMove="1" noResize="1" noEditPoints="1" noAdjustHandles="1" noChangeArrowheads="1" noChangeShapeType="1" noTextEdit="1"/>
              </p:cNvSpPr>
              <p:nvPr/>
            </p:nvSpPr>
            <p:spPr>
              <a:xfrm>
                <a:off x="3399700" y="2406187"/>
                <a:ext cx="5392600" cy="1682102"/>
              </a:xfrm>
              <a:prstGeom prst="roundRect">
                <a:avLst/>
              </a:prstGeom>
              <a:blipFill rotWithShape="0">
                <a:blip r:embed="rId3"/>
                <a:stretch>
                  <a:fillRect/>
                </a:stretch>
              </a:blipFill>
              <a:ln>
                <a:solidFill>
                  <a:schemeClr val="bg1"/>
                </a:solidFill>
              </a:ln>
            </p:spPr>
            <p:txBody>
              <a:bodyPr/>
              <a:lstStyle/>
              <a:p>
                <a:r>
                  <a:rPr lang="en-US">
                    <a:noFill/>
                  </a:rPr>
                  <a:t> </a:t>
                </a:r>
              </a:p>
            </p:txBody>
          </p:sp>
        </mc:Fallback>
      </mc:AlternateContent>
      <p:sp>
        <p:nvSpPr>
          <p:cNvPr id="2" name="Title 1">
            <a:extLst>
              <a:ext uri="{FF2B5EF4-FFF2-40B4-BE49-F238E27FC236}">
                <a16:creationId xmlns="" xmlns:a16="http://schemas.microsoft.com/office/drawing/2014/main" id="{B0DE2CFC-DC7B-409A-AE32-314732D93FC0}"/>
              </a:ext>
            </a:extLst>
          </p:cNvPr>
          <p:cNvSpPr>
            <a:spLocks noGrp="1"/>
          </p:cNvSpPr>
          <p:nvPr>
            <p:ph type="title"/>
          </p:nvPr>
        </p:nvSpPr>
        <p:spPr/>
        <p:txBody>
          <a:bodyPr/>
          <a:lstStyle/>
          <a:p>
            <a:r>
              <a:rPr lang="en-US" dirty="0"/>
              <a:t>Ridge and LASSO as MAP estimates</a:t>
            </a:r>
          </a:p>
        </p:txBody>
      </p:sp>
      <p:sp>
        <p:nvSpPr>
          <p:cNvPr id="4" name="Slide Number Placeholder 3">
            <a:extLst>
              <a:ext uri="{FF2B5EF4-FFF2-40B4-BE49-F238E27FC236}">
                <a16:creationId xmlns=""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48</a:t>
            </a:fld>
            <a:endParaRPr lang="en-US"/>
          </a:p>
        </p:txBody>
      </p:sp>
      <mc:AlternateContent xmlns:mc="http://schemas.openxmlformats.org/markup-compatibility/2006" xmlns:a14="http://schemas.microsoft.com/office/drawing/2010/main">
        <mc:Choice Requires="a14">
          <p:sp>
            <p:nvSpPr>
              <p:cNvPr id="9" name="Rectangle: Rounded Corners 4">
                <a:extLst>
                  <a:ext uri="{FF2B5EF4-FFF2-40B4-BE49-F238E27FC236}">
                    <a16:creationId xmlns="" xmlns:a16="http://schemas.microsoft.com/office/drawing/2014/main" id="{AC4FDEB7-EE88-D74F-ABBC-4BB1CF7EA76F}"/>
                  </a:ext>
                </a:extLst>
              </p:cNvPr>
              <p:cNvSpPr/>
              <p:nvPr/>
            </p:nvSpPr>
            <p:spPr>
              <a:xfrm>
                <a:off x="3399700" y="433425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(0, 2</m:t>
                    </m:r>
                    <m:sSup>
                      <m:sSupPr>
                        <m:ctrlPr>
                          <a:rPr lang="en-US" sz="2800" i="1">
                            <a:solidFill>
                              <a:schemeClr val="tx1"/>
                            </a:solidFill>
                            <a:latin typeface="Cambria Math"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𝐿𝐴𝑆𝑆𝑂</m:t>
                        </m:r>
                      </m:sub>
                    </m:sSub>
                  </m:oMath>
                </a14:m>
                <a:endParaRPr lang="en-US" sz="2800" dirty="0"/>
              </a:p>
            </p:txBody>
          </p:sp>
        </mc:Choice>
        <mc:Fallback xmlns="">
          <p:sp>
            <p:nvSpPr>
              <p:cNvPr id="9" name="Rectangle: Rounded Corners 4">
                <a:extLst>
                  <a:ext uri="{FF2B5EF4-FFF2-40B4-BE49-F238E27FC236}">
                    <a16:creationId xmlns:a16="http://schemas.microsoft.com/office/drawing/2014/main" id="{AC4FDEB7-EE88-D74F-ABBC-4BB1CF7EA76F}"/>
                  </a:ext>
                </a:extLst>
              </p:cNvPr>
              <p:cNvSpPr>
                <a:spLocks noRot="1" noChangeAspect="1" noMove="1" noResize="1" noEditPoints="1" noAdjustHandles="1" noChangeArrowheads="1" noChangeShapeType="1" noTextEdit="1"/>
              </p:cNvSpPr>
              <p:nvPr/>
            </p:nvSpPr>
            <p:spPr>
              <a:xfrm>
                <a:off x="3399700" y="4334257"/>
                <a:ext cx="5392600" cy="1682102"/>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04487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 xmlns:a16="http://schemas.microsoft.com/office/drawing/2014/main" id="{07A42253-379F-DC4C-9FEA-1ED3D31DD981}"/>
                  </a:ext>
                </a:extLst>
              </p:cNvPr>
              <p:cNvSpPr txBox="1">
                <a:spLocks/>
              </p:cNvSpPr>
              <p:nvPr/>
            </p:nvSpPr>
            <p:spPr>
              <a:xfrm>
                <a:off x="932495" y="1175302"/>
                <a:ext cx="4967257" cy="257642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r>
                  <a:rPr lang="en-US" sz="2400" dirty="0"/>
                  <a:t>Bayes Rule: Posterior</a:t>
                </a:r>
                <a:br>
                  <a:rPr lang="en-US" sz="2400" dirty="0"/>
                </a:br>
                <a:r>
                  <a:rPr lang="en-US" sz="2400" dirty="0"/>
                  <a:t/>
                </a:r>
                <a:br>
                  <a:rPr lang="en-US" sz="2400" dirty="0"/>
                </a:b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i="1" smtClean="0">
                              <a:latin typeface="Cambria Math" charset="0"/>
                            </a:rPr>
                          </m:ctrlPr>
                        </m:dPr>
                        <m:e>
                          <m:r>
                            <a:rPr lang="en-US" sz="2400" i="1" smtClean="0">
                              <a:latin typeface="Cambria Math" panose="02040503050406030204" pitchFamily="18" charset="0"/>
                            </a:rPr>
                            <m:t>𝛽</m:t>
                          </m:r>
                        </m:e>
                        <m:e>
                          <m:r>
                            <a:rPr lang="en-US" sz="2400" i="1" smtClean="0">
                              <a:latin typeface="Cambria Math" panose="02040503050406030204" pitchFamily="18" charset="0"/>
                            </a:rPr>
                            <m:t>𝑌</m:t>
                          </m:r>
                        </m:e>
                      </m:d>
                      <m:r>
                        <a:rPr lang="en-US" sz="2400" i="1" smtClean="0">
                          <a:latin typeface="Cambria Math" panose="02040503050406030204" pitchFamily="18" charset="0"/>
                        </a:rPr>
                        <m:t>=</m:t>
                      </m:r>
                      <m:f>
                        <m:fPr>
                          <m:ctrlPr>
                            <a:rPr lang="en-US" sz="2400" i="1" smtClean="0">
                              <a:latin typeface="Cambria Math" charset="0"/>
                            </a:rPr>
                          </m:ctrlPr>
                        </m:fPr>
                        <m:num>
                          <m:r>
                            <a:rPr lang="en-US" sz="2400" i="1" smtClean="0">
                              <a:latin typeface="Cambria Math" panose="02040503050406030204" pitchFamily="18" charset="0"/>
                            </a:rPr>
                            <m:t>𝑝</m:t>
                          </m:r>
                          <m:d>
                            <m:dPr>
                              <m:ctrlPr>
                                <a:rPr lang="en-US" sz="2400" i="1" smtClean="0">
                                  <a:latin typeface="Cambria Math"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d>
                            <m:dPr>
                              <m:ctrlPr>
                                <a:rPr lang="en-US" sz="2400" i="1" smtClean="0">
                                  <a:latin typeface="Cambria Math" charset="0"/>
                                </a:rPr>
                              </m:ctrlPr>
                            </m:dPr>
                            <m:e>
                              <m:r>
                                <a:rPr lang="en-US" sz="2400" i="1" smtClean="0">
                                  <a:latin typeface="Cambria Math" panose="02040503050406030204" pitchFamily="18" charset="0"/>
                                </a:rPr>
                                <m:t>𝛽</m:t>
                              </m:r>
                            </m:e>
                          </m:d>
                        </m:num>
                        <m:den>
                          <m:r>
                            <a:rPr lang="en-US" sz="2400" i="1" smtClean="0">
                              <a:latin typeface="Cambria Math" panose="02040503050406030204" pitchFamily="18" charset="0"/>
                            </a:rPr>
                            <m:t>𝑝</m:t>
                          </m:r>
                          <m:d>
                            <m:dPr>
                              <m:ctrlPr>
                                <a:rPr lang="en-US" sz="2400" i="1" smtClean="0">
                                  <a:latin typeface="Cambria Math" charset="0"/>
                                </a:rPr>
                              </m:ctrlPr>
                            </m:dPr>
                            <m:e>
                              <m:r>
                                <a:rPr lang="en-US" sz="2400" i="1" smtClean="0">
                                  <a:latin typeface="Cambria Math" panose="02040503050406030204" pitchFamily="18" charset="0"/>
                                </a:rPr>
                                <m:t>𝑌</m:t>
                              </m:r>
                            </m:e>
                          </m:d>
                        </m:den>
                      </m:f>
                    </m:oMath>
                  </m:oMathPara>
                </a14:m>
                <a:r>
                  <a:rPr lang="fr-FR" sz="2400" i="1" dirty="0">
                    <a:latin typeface="Cambria Math" panose="02040503050406030204" pitchFamily="18" charset="0"/>
                  </a:rPr>
                  <a:t/>
                </a:r>
                <a:br>
                  <a:rPr lang="fr-FR" sz="2400" i="1" dirty="0">
                    <a:latin typeface="Cambria Math" panose="02040503050406030204" pitchFamily="18" charset="0"/>
                  </a:rPr>
                </a:br>
                <a:endParaRPr lang="fr-FR" sz="2400" i="1" dirty="0">
                  <a:latin typeface="Cambria Math" panose="02040503050406030204" pitchFamily="18" charset="0"/>
                </a:endParaRPr>
              </a:p>
              <a:p>
                <a:endParaRPr lang="fr-FR" sz="2400" i="1" dirty="0">
                  <a:latin typeface="Cambria Math" panose="02040503050406030204" pitchFamily="18" charset="0"/>
                </a:endParaRPr>
              </a:p>
              <a:p>
                <a:r>
                  <a:rPr lang="en-US" sz="2400" dirty="0"/>
                  <a:t>                         </a:t>
                </a:r>
                <a14:m>
                  <m:oMath xmlns:m="http://schemas.openxmlformats.org/officeDocument/2006/math">
                    <m:r>
                      <a:rPr lang="fr-FR" sz="2400" b="0" i="0" dirty="0" smtClean="0">
                        <a:latin typeface="Cambria Math" panose="02040503050406030204" pitchFamily="18" charset="0"/>
                      </a:rPr>
                      <m:t>    </m:t>
                    </m:r>
                    <m:r>
                      <a:rPr lang="en-US" sz="2400" i="1" dirty="0">
                        <a:latin typeface="Cambria Math" panose="02040503050406030204" pitchFamily="18" charset="0"/>
                      </a:rPr>
                      <m:t>∼</m:t>
                    </m:r>
                    <m:r>
                      <a:rPr lang="en-US" sz="2400" i="1" smtClean="0">
                        <a:latin typeface="Cambria Math" panose="02040503050406030204" pitchFamily="18" charset="0"/>
                      </a:rPr>
                      <m:t>𝑝</m:t>
                    </m:r>
                    <m:d>
                      <m:dPr>
                        <m:ctrlPr>
                          <a:rPr lang="en-US" sz="2400" i="1" smtClean="0">
                            <a:latin typeface="Cambria Math"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r>
                      <a:rPr lang="en-US" sz="2400" i="1" smtClean="0">
                        <a:latin typeface="Cambria Math" panose="02040503050406030204" pitchFamily="18" charset="0"/>
                      </a:rPr>
                      <m:t>(</m:t>
                    </m:r>
                    <m:r>
                      <a:rPr lang="en-US" sz="2400" i="1" smtClean="0">
                        <a:latin typeface="Cambria Math" panose="02040503050406030204" pitchFamily="18" charset="0"/>
                      </a:rPr>
                      <m:t>𝛽</m:t>
                    </m:r>
                    <m:r>
                      <a:rPr lang="en-US" sz="2400" i="1" smtClean="0">
                        <a:latin typeface="Cambria Math" panose="02040503050406030204" pitchFamily="18" charset="0"/>
                      </a:rPr>
                      <m:t>)</m:t>
                    </m:r>
                  </m:oMath>
                </a14:m>
                <a:endParaRPr lang="en-US" sz="2400" dirty="0"/>
              </a:p>
              <a:p>
                <a:endParaRPr lang="en-US" sz="2400" dirty="0"/>
              </a:p>
            </p:txBody>
          </p:sp>
        </mc:Choice>
        <mc:Fallback xmlns="">
          <p:sp>
            <p:nvSpPr>
              <p:cNvPr id="11" name="Content Placeholder 2">
                <a:extLst>
                  <a:ext uri="{FF2B5EF4-FFF2-40B4-BE49-F238E27FC236}">
                    <a16:creationId xmlns:a16="http://schemas.microsoft.com/office/drawing/2014/main" id="{07A42253-379F-DC4C-9FEA-1ED3D31DD981}"/>
                  </a:ext>
                </a:extLst>
              </p:cNvPr>
              <p:cNvSpPr txBox="1">
                <a:spLocks noRot="1" noChangeAspect="1" noMove="1" noResize="1" noEditPoints="1" noAdjustHandles="1" noChangeArrowheads="1" noChangeShapeType="1" noTextEdit="1"/>
              </p:cNvSpPr>
              <p:nvPr/>
            </p:nvSpPr>
            <p:spPr>
              <a:xfrm>
                <a:off x="932495" y="1175302"/>
                <a:ext cx="4967257" cy="2576427"/>
              </a:xfrm>
              <a:prstGeom prst="rect">
                <a:avLst/>
              </a:prstGeom>
              <a:blipFill>
                <a:blip r:embed="rId2"/>
                <a:stretch>
                  <a:fillRect l="-1781" t="-1970"/>
                </a:stretch>
              </a:blipFill>
              <a:ln>
                <a:noFill/>
              </a:ln>
            </p:spPr>
            <p:txBody>
              <a:bodyPr/>
              <a:lstStyle/>
              <a:p>
                <a:r>
                  <a:rPr lang="en-US">
                    <a:noFill/>
                  </a:rPr>
                  <a:t> </a:t>
                </a:r>
              </a:p>
            </p:txBody>
          </p:sp>
        </mc:Fallback>
      </mc:AlternateContent>
      <p:sp>
        <p:nvSpPr>
          <p:cNvPr id="2" name="Title 1">
            <a:extLst>
              <a:ext uri="{FF2B5EF4-FFF2-40B4-BE49-F238E27FC236}">
                <a16:creationId xmlns="" xmlns:a16="http://schemas.microsoft.com/office/drawing/2014/main" id="{540B13FE-EE7A-D84F-A9AA-4C2A9AB5D448}"/>
              </a:ext>
            </a:extLst>
          </p:cNvPr>
          <p:cNvSpPr>
            <a:spLocks noGrp="1"/>
          </p:cNvSpPr>
          <p:nvPr>
            <p:ph type="title"/>
          </p:nvPr>
        </p:nvSpPr>
        <p:spPr/>
        <p:txBody>
          <a:bodyPr/>
          <a:lstStyle/>
          <a:p>
            <a:r>
              <a:rPr lang="en-US" dirty="0"/>
              <a:t>MAP: Maximum a posteriori estimation</a:t>
            </a:r>
          </a:p>
        </p:txBody>
      </p:sp>
      <p:sp>
        <p:nvSpPr>
          <p:cNvPr id="4" name="Slide Number Placeholder 3">
            <a:extLst>
              <a:ext uri="{FF2B5EF4-FFF2-40B4-BE49-F238E27FC236}">
                <a16:creationId xmlns=""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49</a:t>
            </a:fld>
            <a:endParaRPr lang="en-US" dirty="0"/>
          </a:p>
        </p:txBody>
      </p:sp>
      <p:pic>
        <p:nvPicPr>
          <p:cNvPr id="6" name="Picture 5" descr="A screenshot of a social media post&#10;&#10;Description automatically generated">
            <a:extLst>
              <a:ext uri="{FF2B5EF4-FFF2-40B4-BE49-F238E27FC236}">
                <a16:creationId xmlns="" xmlns:a16="http://schemas.microsoft.com/office/drawing/2014/main" id="{18225A89-73C9-4741-91FE-BDD68407D732}"/>
              </a:ext>
            </a:extLst>
          </p:cNvPr>
          <p:cNvPicPr>
            <a:picLocks noChangeAspect="1"/>
          </p:cNvPicPr>
          <p:nvPr/>
        </p:nvPicPr>
        <p:blipFill rotWithShape="1">
          <a:blip r:embed="rId3"/>
          <a:srcRect l="4746" t="17992" r="3364" b="12770"/>
          <a:stretch/>
        </p:blipFill>
        <p:spPr>
          <a:xfrm>
            <a:off x="5472393" y="983808"/>
            <a:ext cx="6370315" cy="3996516"/>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 xmlns:a16="http://schemas.microsoft.com/office/drawing/2014/main" id="{165B5DAB-1C3F-CF43-9EA5-5816ABAC499B}"/>
                  </a:ext>
                </a:extLst>
              </p:cNvPr>
              <p:cNvSpPr/>
              <p:nvPr/>
            </p:nvSpPr>
            <p:spPr>
              <a:xfrm>
                <a:off x="932495" y="3826161"/>
                <a:ext cx="10739552" cy="2308324"/>
              </a:xfrm>
              <a:prstGeom prst="rect">
                <a:avLst/>
              </a:prstGeom>
            </p:spPr>
            <p:txBody>
              <a:bodyPr wrap="square">
                <a:spAutoFit/>
              </a:bodyPr>
              <a:lstStyle/>
              <a:p>
                <a:endParaRPr lang="en-US" sz="2400" dirty="0"/>
              </a:p>
              <a:p>
                <a:endParaRPr lang="en-US" sz="2400" dirty="0"/>
              </a:p>
              <a:p>
                <a:endParaRPr lang="en-US" sz="2400" dirty="0"/>
              </a:p>
              <a:p>
                <a:r>
                  <a:rPr lang="en-US" sz="2400" dirty="0"/>
                  <a:t>Maximum a posteriori estimation wants to maximize the posterior:</a:t>
                </a:r>
              </a:p>
              <a:p>
                <a:endParaRPr lang="en-US" sz="2400" dirty="0"/>
              </a:p>
              <a:p>
                <a:r>
                  <a:rPr lang="en-US" sz="2400" dirty="0"/>
                  <a:t>	max(</a:t>
                </a:r>
                <a14:m>
                  <m:oMath xmlns:m="http://schemas.openxmlformats.org/officeDocument/2006/math">
                    <m:r>
                      <a:rPr lang="en-US" sz="2400" i="1">
                        <a:latin typeface="Cambria Math" panose="02040503050406030204" pitchFamily="18" charset="0"/>
                      </a:rPr>
                      <m:t>𝑝</m:t>
                    </m:r>
                    <m:d>
                      <m:dPr>
                        <m:ctrlPr>
                          <a:rPr lang="en-US" sz="2400" i="1">
                            <a:latin typeface="Cambria Math"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fr-FR" sz="2400" i="1">
                        <a:latin typeface="Cambria Math" panose="02040503050406030204" pitchFamily="18" charset="0"/>
                      </a:rPr>
                      <m:t>)=</m:t>
                    </m:r>
                  </m:oMath>
                </a14:m>
                <a:r>
                  <a:rPr lang="en-US" sz="2400" dirty="0"/>
                  <a:t> the most likely </a:t>
                </a:r>
                <a14:m>
                  <m:oMath xmlns:m="http://schemas.openxmlformats.org/officeDocument/2006/math">
                    <m:r>
                      <a:rPr lang="en-US" sz="2400" i="1">
                        <a:latin typeface="Cambria Math" panose="02040503050406030204" pitchFamily="18" charset="0"/>
                      </a:rPr>
                      <m:t>𝛽</m:t>
                    </m:r>
                  </m:oMath>
                </a14:m>
                <a:r>
                  <a:rPr lang="en-US" sz="2400" dirty="0"/>
                  <a:t> given /conditioned on our observed data</a:t>
                </a:r>
              </a:p>
            </p:txBody>
          </p:sp>
        </mc:Choice>
        <mc:Fallback xmlns="">
          <p:sp>
            <p:nvSpPr>
              <p:cNvPr id="12" name="Rectangle 11">
                <a:extLst>
                  <a:ext uri="{FF2B5EF4-FFF2-40B4-BE49-F238E27FC236}">
                    <a16:creationId xmlns:a16="http://schemas.microsoft.com/office/drawing/2014/main" id="{165B5DAB-1C3F-CF43-9EA5-5816ABAC499B}"/>
                  </a:ext>
                </a:extLst>
              </p:cNvPr>
              <p:cNvSpPr>
                <a:spLocks noRot="1" noChangeAspect="1" noMove="1" noResize="1" noEditPoints="1" noAdjustHandles="1" noChangeArrowheads="1" noChangeShapeType="1" noTextEdit="1"/>
              </p:cNvSpPr>
              <p:nvPr/>
            </p:nvSpPr>
            <p:spPr>
              <a:xfrm>
                <a:off x="932495" y="3826161"/>
                <a:ext cx="10739552" cy="2308324"/>
              </a:xfrm>
              <a:prstGeom prst="rect">
                <a:avLst/>
              </a:prstGeom>
              <a:blipFill>
                <a:blip r:embed="rId4"/>
                <a:stretch>
                  <a:fillRect l="-826" b="-4918"/>
                </a:stretch>
              </a:blipFill>
            </p:spPr>
            <p:txBody>
              <a:bodyPr/>
              <a:lstStyle/>
              <a:p>
                <a:r>
                  <a:rPr lang="en-US">
                    <a:noFill/>
                  </a:rPr>
                  <a:t> </a:t>
                </a:r>
              </a:p>
            </p:txBody>
          </p:sp>
        </mc:Fallback>
      </mc:AlternateContent>
      <p:pic>
        <p:nvPicPr>
          <p:cNvPr id="13" name="Picture 12">
            <a:extLst>
              <a:ext uri="{FF2B5EF4-FFF2-40B4-BE49-F238E27FC236}">
                <a16:creationId xmlns="" xmlns:a16="http://schemas.microsoft.com/office/drawing/2014/main" id="{610DB685-5887-4C48-827A-439841061A0D}"/>
              </a:ext>
            </a:extLst>
          </p:cNvPr>
          <p:cNvPicPr>
            <a:picLocks noChangeAspect="1"/>
          </p:cNvPicPr>
          <p:nvPr/>
        </p:nvPicPr>
        <p:blipFill rotWithShape="1">
          <a:blip r:embed="rId5"/>
          <a:srcRect l="6551" t="90231" r="79502" b="3986"/>
          <a:stretch/>
        </p:blipFill>
        <p:spPr>
          <a:xfrm>
            <a:off x="5590903" y="4642267"/>
            <a:ext cx="1010193" cy="314143"/>
          </a:xfrm>
          <a:prstGeom prst="rect">
            <a:avLst/>
          </a:prstGeom>
        </p:spPr>
      </p:pic>
    </p:spTree>
    <p:extLst>
      <p:ext uri="{BB962C8B-B14F-4D97-AF65-F5344CB8AC3E}">
        <p14:creationId xmlns:p14="http://schemas.microsoft.com/office/powerpoint/2010/main" val="7464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1DEBC-3952-41F8-BBF2-A557C826630A}"/>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 xmlns:a16="http://schemas.microsoft.com/office/drawing/2014/main" id="{DC1904E9-2DD1-4567-A57C-B4801F54ABBA}"/>
              </a:ext>
            </a:extLst>
          </p:cNvPr>
          <p:cNvSpPr>
            <a:spLocks noGrp="1"/>
          </p:cNvSpPr>
          <p:nvPr>
            <p:ph idx="1"/>
          </p:nvPr>
        </p:nvSpPr>
        <p:spPr>
          <a:xfrm>
            <a:off x="882768" y="1228266"/>
            <a:ext cx="10426464" cy="4928074"/>
          </a:xfrm>
        </p:spPr>
        <p:txBody>
          <a:bodyPr/>
          <a:lstStyle/>
          <a:p>
            <a:pPr marL="457200" indent="-457200">
              <a:buFontTx/>
              <a:buChar char="-"/>
            </a:pPr>
            <a:r>
              <a:rPr lang="en-US" dirty="0"/>
              <a:t>Avoid overfitting. Reduce features that have weak predictive power.</a:t>
            </a:r>
          </a:p>
          <a:p>
            <a:pPr marL="457200" indent="-457200">
              <a:buFontTx/>
              <a:buChar char="-"/>
            </a:pPr>
            <a:r>
              <a:rPr lang="en-US" dirty="0"/>
              <a:t>Discourage the use of a model that is too complex.</a:t>
            </a:r>
          </a:p>
          <a:p>
            <a:pPr marL="457200" indent="-457200">
              <a:buFontTx/>
              <a:buChar char="-"/>
            </a:pPr>
            <a:r>
              <a:rPr lang="en-US" dirty="0"/>
              <a:t>Do not fit the noise!</a:t>
            </a:r>
          </a:p>
        </p:txBody>
      </p:sp>
      <p:sp>
        <p:nvSpPr>
          <p:cNvPr id="4" name="Slide Number Placeholder 3">
            <a:extLst>
              <a:ext uri="{FF2B5EF4-FFF2-40B4-BE49-F238E27FC236}">
                <a16:creationId xmlns=""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6" name="Picture 5">
            <a:extLst>
              <a:ext uri="{FF2B5EF4-FFF2-40B4-BE49-F238E27FC236}">
                <a16:creationId xmlns="" xmlns:a16="http://schemas.microsoft.com/office/drawing/2014/main" id="{FF9C80DB-2A60-4BBC-825B-59E9801458F4}"/>
              </a:ext>
            </a:extLst>
          </p:cNvPr>
          <p:cNvPicPr>
            <a:picLocks noChangeAspect="1"/>
          </p:cNvPicPr>
          <p:nvPr/>
        </p:nvPicPr>
        <p:blipFill>
          <a:blip r:embed="rId3"/>
          <a:stretch>
            <a:fillRect/>
          </a:stretch>
        </p:blipFill>
        <p:spPr>
          <a:xfrm>
            <a:off x="2207342" y="3162107"/>
            <a:ext cx="7777316" cy="2777613"/>
          </a:xfrm>
          <a:prstGeom prst="rect">
            <a:avLst/>
          </a:prstGeom>
        </p:spPr>
      </p:pic>
    </p:spTree>
    <p:extLst>
      <p:ext uri="{BB962C8B-B14F-4D97-AF65-F5344CB8AC3E}">
        <p14:creationId xmlns:p14="http://schemas.microsoft.com/office/powerpoint/2010/main" val="33693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DD0CBE85-BA3F-B842-A18A-F74C50BD2B85}"/>
              </a:ext>
            </a:extLst>
          </p:cNvPr>
          <p:cNvSpPr txBox="1"/>
          <p:nvPr/>
        </p:nvSpPr>
        <p:spPr>
          <a:xfrm>
            <a:off x="8578694" y="3572072"/>
            <a:ext cx="572593" cy="307777"/>
          </a:xfrm>
          <a:prstGeom prst="rect">
            <a:avLst/>
          </a:prstGeom>
          <a:noFill/>
        </p:spPr>
        <p:txBody>
          <a:bodyPr wrap="none" rtlCol="0">
            <a:spAutoFit/>
          </a:bodyPr>
          <a:lstStyle/>
          <a:p>
            <a:r>
              <a:rPr lang="en-US" sz="1400" dirty="0"/>
              <a:t>N=32</a:t>
            </a:r>
          </a:p>
        </p:txBody>
      </p:sp>
      <p:pic>
        <p:nvPicPr>
          <p:cNvPr id="8" name="Picture 7">
            <a:extLst>
              <a:ext uri="{FF2B5EF4-FFF2-40B4-BE49-F238E27FC236}">
                <a16:creationId xmlns="" xmlns:a16="http://schemas.microsoft.com/office/drawing/2014/main" id="{6A4AD2D6-EBA0-2340-AB85-D616E05E8515}"/>
              </a:ext>
            </a:extLst>
          </p:cNvPr>
          <p:cNvPicPr>
            <a:picLocks noChangeAspect="1"/>
          </p:cNvPicPr>
          <p:nvPr/>
        </p:nvPicPr>
        <p:blipFill rotWithShape="1">
          <a:blip r:embed="rId2"/>
          <a:srcRect l="6551" t="15402" b="3986"/>
          <a:stretch/>
        </p:blipFill>
        <p:spPr>
          <a:xfrm>
            <a:off x="1611983" y="1932495"/>
            <a:ext cx="6768446" cy="4379036"/>
          </a:xfrm>
          <a:prstGeom prst="rect">
            <a:avLst/>
          </a:prstGeom>
        </p:spPr>
      </p:pic>
      <p:sp>
        <p:nvSpPr>
          <p:cNvPr id="20" name="Rectangle 19">
            <a:extLst>
              <a:ext uri="{FF2B5EF4-FFF2-40B4-BE49-F238E27FC236}">
                <a16:creationId xmlns="" xmlns:a16="http://schemas.microsoft.com/office/drawing/2014/main" id="{5C0B82F1-64CE-9946-B10E-8F735995801D}"/>
              </a:ext>
            </a:extLst>
          </p:cNvPr>
          <p:cNvSpPr/>
          <p:nvPr/>
        </p:nvSpPr>
        <p:spPr>
          <a:xfrm>
            <a:off x="1611983" y="2997465"/>
            <a:ext cx="8740588" cy="3377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1" name="Rectangle 20">
            <a:extLst>
              <a:ext uri="{FF2B5EF4-FFF2-40B4-BE49-F238E27FC236}">
                <a16:creationId xmlns="" xmlns:a16="http://schemas.microsoft.com/office/drawing/2014/main" id="{3F6A81EE-2CB7-074B-A7AD-C639597F1801}"/>
              </a:ext>
            </a:extLst>
          </p:cNvPr>
          <p:cNvSpPr/>
          <p:nvPr/>
        </p:nvSpPr>
        <p:spPr>
          <a:xfrm>
            <a:off x="1611983" y="2511631"/>
            <a:ext cx="8740588" cy="38891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 name="Title 1">
            <a:extLst>
              <a:ext uri="{FF2B5EF4-FFF2-40B4-BE49-F238E27FC236}">
                <a16:creationId xmlns="" xmlns:a16="http://schemas.microsoft.com/office/drawing/2014/main" id="{540B13FE-EE7A-D84F-A9AA-4C2A9AB5D448}"/>
              </a:ext>
            </a:extLst>
          </p:cNvPr>
          <p:cNvSpPr>
            <a:spLocks noGrp="1"/>
          </p:cNvSpPr>
          <p:nvPr>
            <p:ph type="title"/>
          </p:nvPr>
        </p:nvSpPr>
        <p:spPr/>
        <p:txBody>
          <a:bodyPr/>
          <a:lstStyle/>
          <a:p>
            <a:r>
              <a:rPr lang="en-US" dirty="0"/>
              <a:t>Posterior: priors and posteriors as we see more and more data</a:t>
            </a:r>
          </a:p>
        </p:txBody>
      </p:sp>
      <p:sp>
        <p:nvSpPr>
          <p:cNvPr id="4" name="Slide Number Placeholder 3">
            <a:extLst>
              <a:ext uri="{FF2B5EF4-FFF2-40B4-BE49-F238E27FC236}">
                <a16:creationId xmlns=""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50</a:t>
            </a:fld>
            <a:endParaRPr lang="en-US"/>
          </a:p>
        </p:txBody>
      </p:sp>
      <p:sp>
        <p:nvSpPr>
          <p:cNvPr id="7" name="Content Placeholder 2">
            <a:extLst>
              <a:ext uri="{FF2B5EF4-FFF2-40B4-BE49-F238E27FC236}">
                <a16:creationId xmlns="" xmlns:a16="http://schemas.microsoft.com/office/drawing/2014/main" id="{854CC199-456D-344E-A124-F65604BEE7EA}"/>
              </a:ext>
            </a:extLst>
          </p:cNvPr>
          <p:cNvSpPr>
            <a:spLocks noGrp="1"/>
          </p:cNvSpPr>
          <p:nvPr>
            <p:ph idx="1"/>
          </p:nvPr>
        </p:nvSpPr>
        <p:spPr>
          <a:xfrm>
            <a:off x="932495" y="1175302"/>
            <a:ext cx="10726097" cy="4036348"/>
          </a:xfrm>
        </p:spPr>
        <p:txBody>
          <a:bodyPr/>
          <a:lstStyle/>
          <a:p>
            <a:pPr marL="457200" indent="-457200">
              <a:buFont typeface="Arial" panose="020B0604020202020204" pitchFamily="34" charset="0"/>
              <a:buChar char="•"/>
            </a:pPr>
            <a:r>
              <a:rPr lang="en-US" sz="1800" dirty="0"/>
              <a:t>Blue Player: assumes before seeing any data a uniform distribution = Blue is a non-informative Prior</a:t>
            </a:r>
          </a:p>
          <a:p>
            <a:pPr marL="457200" indent="-457200">
              <a:buFont typeface="Arial" panose="020B0604020202020204" pitchFamily="34" charset="0"/>
              <a:buChar char="•"/>
            </a:pPr>
            <a:r>
              <a:rPr lang="en-US" sz="1800" dirty="0"/>
              <a:t>Red Player: assumes our distribution is close to zero = Red is an informative biased Prior</a:t>
            </a:r>
          </a:p>
        </p:txBody>
      </p:sp>
      <p:sp>
        <p:nvSpPr>
          <p:cNvPr id="9" name="TextBox 8">
            <a:extLst>
              <a:ext uri="{FF2B5EF4-FFF2-40B4-BE49-F238E27FC236}">
                <a16:creationId xmlns="" xmlns:a16="http://schemas.microsoft.com/office/drawing/2014/main" id="{3C30D48D-310A-1040-8DE8-35FCD3E88B51}"/>
              </a:ext>
            </a:extLst>
          </p:cNvPr>
          <p:cNvSpPr txBox="1"/>
          <p:nvPr/>
        </p:nvSpPr>
        <p:spPr>
          <a:xfrm>
            <a:off x="8582628" y="1932495"/>
            <a:ext cx="481222" cy="307777"/>
          </a:xfrm>
          <a:prstGeom prst="rect">
            <a:avLst/>
          </a:prstGeom>
          <a:noFill/>
        </p:spPr>
        <p:txBody>
          <a:bodyPr wrap="none" rtlCol="0">
            <a:spAutoFit/>
          </a:bodyPr>
          <a:lstStyle/>
          <a:p>
            <a:r>
              <a:rPr lang="en-US" sz="1400" dirty="0"/>
              <a:t>N=0</a:t>
            </a:r>
          </a:p>
        </p:txBody>
      </p:sp>
      <p:sp>
        <p:nvSpPr>
          <p:cNvPr id="11" name="TextBox 10">
            <a:extLst>
              <a:ext uri="{FF2B5EF4-FFF2-40B4-BE49-F238E27FC236}">
                <a16:creationId xmlns="" xmlns:a16="http://schemas.microsoft.com/office/drawing/2014/main" id="{F4FDDB54-694F-C44E-8610-1900FA099014}"/>
              </a:ext>
            </a:extLst>
          </p:cNvPr>
          <p:cNvSpPr txBox="1"/>
          <p:nvPr/>
        </p:nvSpPr>
        <p:spPr>
          <a:xfrm>
            <a:off x="8578694" y="5211649"/>
            <a:ext cx="663964" cy="307777"/>
          </a:xfrm>
          <a:prstGeom prst="rect">
            <a:avLst/>
          </a:prstGeom>
          <a:noFill/>
        </p:spPr>
        <p:txBody>
          <a:bodyPr wrap="none" rtlCol="0">
            <a:spAutoFit/>
          </a:bodyPr>
          <a:lstStyle/>
          <a:p>
            <a:r>
              <a:rPr lang="en-US" sz="1400" dirty="0"/>
              <a:t>N=500</a:t>
            </a:r>
          </a:p>
        </p:txBody>
      </p:sp>
      <p:sp>
        <p:nvSpPr>
          <p:cNvPr id="12" name="TextBox 11">
            <a:extLst>
              <a:ext uri="{FF2B5EF4-FFF2-40B4-BE49-F238E27FC236}">
                <a16:creationId xmlns="" xmlns:a16="http://schemas.microsoft.com/office/drawing/2014/main" id="{7627D12F-C3E1-2242-9CA9-77D325E096AF}"/>
              </a:ext>
            </a:extLst>
          </p:cNvPr>
          <p:cNvSpPr txBox="1"/>
          <p:nvPr/>
        </p:nvSpPr>
        <p:spPr>
          <a:xfrm>
            <a:off x="6469461" y="6157642"/>
            <a:ext cx="877291" cy="307777"/>
          </a:xfrm>
          <a:prstGeom prst="rect">
            <a:avLst/>
          </a:prstGeom>
          <a:noFill/>
        </p:spPr>
        <p:txBody>
          <a:bodyPr wrap="none" rtlCol="0">
            <a:spAutoFit/>
          </a:bodyPr>
          <a:lstStyle/>
          <a:p>
            <a:r>
              <a:rPr lang="en-US" sz="1400" dirty="0"/>
              <a:t>True beta</a:t>
            </a:r>
          </a:p>
        </p:txBody>
      </p:sp>
      <p:cxnSp>
        <p:nvCxnSpPr>
          <p:cNvPr id="14" name="Straight Arrow Connector 13">
            <a:extLst>
              <a:ext uri="{FF2B5EF4-FFF2-40B4-BE49-F238E27FC236}">
                <a16:creationId xmlns="" xmlns:a16="http://schemas.microsoft.com/office/drawing/2014/main" id="{C4D82523-5747-C241-9ED5-3BD3E53F9E2A}"/>
              </a:ext>
            </a:extLst>
          </p:cNvPr>
          <p:cNvCxnSpPr>
            <a:cxnSpLocks/>
          </p:cNvCxnSpPr>
          <p:nvPr/>
        </p:nvCxnSpPr>
        <p:spPr>
          <a:xfrm flipH="1" flipV="1">
            <a:off x="6908107" y="5682698"/>
            <a:ext cx="1" cy="411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 xmlns:a16="http://schemas.microsoft.com/office/drawing/2014/main" id="{86322B9B-D1FD-1D4B-BBDF-67E10ECE39FA}"/>
              </a:ext>
            </a:extLst>
          </p:cNvPr>
          <p:cNvSpPr/>
          <p:nvPr/>
        </p:nvSpPr>
        <p:spPr>
          <a:xfrm>
            <a:off x="1611983" y="4072379"/>
            <a:ext cx="8740588" cy="232842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128210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5302"/>
                <a:ext cx="10327008" cy="4036348"/>
              </a:xfrm>
            </p:spPr>
            <p:txBody>
              <a:bodyPr/>
              <a:lstStyle/>
              <a:p>
                <a:r>
                  <a:rPr lang="en-US" dirty="0"/>
                  <a:t>Bayes Rule: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𝛽</m:t>
                              </m:r>
                            </m:e>
                          </m:d>
                        </m:num>
                        <m:den>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𝑌</m:t>
                              </m:r>
                            </m:e>
                          </m:d>
                        </m:den>
                      </m:f>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oMath>
                  </m:oMathPara>
                </a14:m>
                <a:endParaRPr lang="en-US" dirty="0"/>
              </a:p>
              <a:p>
                <a:r>
                  <a:rPr lang="en-US" dirty="0"/>
                  <a:t>We want to maximize the posterior, which is the same as maximizing the log because of its monotonicity:</a:t>
                </a:r>
              </a:p>
              <a:p>
                <a:endParaRPr lang="en-US" sz="18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charset="0"/>
                            </a:rPr>
                          </m:ctrlPr>
                        </m:funcPr>
                        <m:fName>
                          <m:r>
                            <m:rPr>
                              <m:sty m:val="p"/>
                            </m:rPr>
                            <a:rPr lang="en-US" b="0" i="0" smtClean="0">
                              <a:latin typeface="Cambria Math" panose="02040503050406030204" pitchFamily="18"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arg</m:t>
                                  </m:r>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d>
                                        <m:dPr>
                                          <m:begChr m:val="["/>
                                          <m:endChr m:val="]"/>
                                          <m:ctrlPr>
                                            <a:rPr lang="en-US" b="0" i="1" smtClean="0">
                                              <a:latin typeface="Cambria Math" charset="0"/>
                                            </a:rPr>
                                          </m:ctrlPr>
                                        </m:dPr>
                                        <m:e>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e>
                                          </m:func>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𝛽</m:t>
                                                  </m:r>
                                                </m:e>
                                              </m:d>
                                            </m:e>
                                          </m:func>
                                        </m:e>
                                      </m:d>
                                    </m:e>
                                  </m:func>
                                </m:e>
                              </m:func>
                            </m:e>
                          </m:func>
                        </m:e>
                      </m:func>
                      <m:r>
                        <a:rPr lang="en-US" b="0" i="1" smtClean="0">
                          <a:latin typeface="Cambria Math" panose="02040503050406030204" pitchFamily="18" charset="0"/>
                        </a:rPr>
                        <m:t> </m:t>
                      </m:r>
                    </m:oMath>
                  </m:oMathPara>
                </a14:m>
                <a:endParaRPr lang="en-US" dirty="0"/>
              </a:p>
              <a:p>
                <a:r>
                  <a:rPr lang="en-US" dirty="0"/>
                  <a:t>Remember that from the Bayesian perspective, we have:</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036348"/>
              </a:xfrm>
              <a:blipFill>
                <a:blip r:embed="rId3"/>
                <a:stretch>
                  <a:fillRect l="-1240" t="-151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51</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3996D0DE-E494-4D39-A88E-2024A2DEF30F}"/>
                  </a:ext>
                </a:extLst>
              </p:cNvPr>
              <p:cNvSpPr/>
              <p:nvPr/>
            </p:nvSpPr>
            <p:spPr>
              <a:xfrm>
                <a:off x="1270036" y="5223280"/>
                <a:ext cx="3653887"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 </m:t>
                      </m:r>
                      <m:sSup>
                        <m:sSupPr>
                          <m:ctrlPr>
                            <a:rPr lang="en-US" sz="2800" i="1">
                              <a:latin typeface="Cambria Math"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5" name="Rectangle 4">
                <a:extLst>
                  <a:ext uri="{FF2B5EF4-FFF2-40B4-BE49-F238E27FC236}">
                    <a16:creationId xmlns:a16="http://schemas.microsoft.com/office/drawing/2014/main" id="{3996D0DE-E494-4D39-A88E-2024A2DEF30F}"/>
                  </a:ext>
                </a:extLst>
              </p:cNvPr>
              <p:cNvSpPr>
                <a:spLocks noRot="1" noChangeAspect="1" noMove="1" noResize="1" noEditPoints="1" noAdjustHandles="1" noChangeArrowheads="1" noChangeShapeType="1" noTextEdit="1"/>
              </p:cNvSpPr>
              <p:nvPr/>
            </p:nvSpPr>
            <p:spPr>
              <a:xfrm>
                <a:off x="1270036" y="5223280"/>
                <a:ext cx="365388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F72DED37-0B05-494E-840F-9B72AF81563C}"/>
                  </a:ext>
                </a:extLst>
              </p:cNvPr>
              <p:cNvSpPr/>
              <p:nvPr/>
            </p:nvSpPr>
            <p:spPr>
              <a:xfrm>
                <a:off x="6059521" y="5233483"/>
                <a:ext cx="5494068"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sSup>
                            <m:sSupPr>
                              <m:ctrlPr>
                                <a:rPr lang="en-US" sz="2800" i="1">
                                  <a:latin typeface="Cambria Math" charset="0"/>
                                </a:rPr>
                              </m:ctrlPr>
                            </m:sSupPr>
                            <m:e>
                              <m:d>
                                <m:dPr>
                                  <m:ctrlPr>
                                    <a:rPr lang="en-US" sz="2800" i="1">
                                      <a:latin typeface="Cambria Math" charset="0"/>
                                    </a:rPr>
                                  </m:ctrlPr>
                                </m:dPr>
                                <m:e>
                                  <m:r>
                                    <a:rPr lang="en-US" sz="2800" i="1">
                                      <a:latin typeface="Cambria Math" panose="02040503050406030204" pitchFamily="18" charset="0"/>
                                    </a:rPr>
                                    <m:t>2</m:t>
                                  </m:r>
                                  <m:sSup>
                                    <m:sSupPr>
                                      <m:ctrlPr>
                                        <a:rPr lang="en-US" sz="2800" i="1">
                                          <a:latin typeface="Cambria Math"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charset="0"/>
                                </a:rPr>
                              </m:ctrlPr>
                            </m:sSubSupPr>
                            <m:e>
                              <m:d>
                                <m:dPr>
                                  <m:begChr m:val="‖"/>
                                  <m:endChr m:val="‖"/>
                                  <m:ctrlPr>
                                    <a:rPr lang="en-US" sz="2800" i="1">
                                      <a:latin typeface="Cambria Math" charset="0"/>
                                    </a:rPr>
                                  </m:ctrlPr>
                                </m:dPr>
                                <m:e>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m:t>
                                  </m:r>
                                  <m:r>
                                    <a:rPr lang="en-US" sz="2800" i="1">
                                      <a:latin typeface="Cambria Math" panose="02040503050406030204" pitchFamily="18" charset="0"/>
                                    </a:rPr>
                                    <m:t>𝑌</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e>
                      </m:func>
                    </m:oMath>
                  </m:oMathPara>
                </a14:m>
                <a:endParaRPr lang="en-US" sz="2800" dirty="0"/>
              </a:p>
            </p:txBody>
          </p:sp>
        </mc:Choice>
        <mc:Fallback xmlns="">
          <p:sp>
            <p:nvSpPr>
              <p:cNvPr id="6" name="Rectangle 5">
                <a:extLst>
                  <a:ext uri="{FF2B5EF4-FFF2-40B4-BE49-F238E27FC236}">
                    <a16:creationId xmlns:a16="http://schemas.microsoft.com/office/drawing/2014/main" id="{F72DED37-0B05-494E-840F-9B72AF81563C}"/>
                  </a:ext>
                </a:extLst>
              </p:cNvPr>
              <p:cNvSpPr>
                <a:spLocks noRot="1" noChangeAspect="1" noMove="1" noResize="1" noEditPoints="1" noAdjustHandles="1" noChangeArrowheads="1" noChangeShapeType="1" noTextEdit="1"/>
              </p:cNvSpPr>
              <p:nvPr/>
            </p:nvSpPr>
            <p:spPr>
              <a:xfrm>
                <a:off x="6059521" y="5233483"/>
                <a:ext cx="5494068" cy="5289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1A0A0747-6483-4E8E-9062-FF0BB9D730CB}"/>
                  </a:ext>
                </a:extLst>
              </p:cNvPr>
              <p:cNvSpPr/>
              <p:nvPr/>
            </p:nvSpPr>
            <p:spPr>
              <a:xfrm>
                <a:off x="1270036" y="5638337"/>
                <a:ext cx="3653886"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charset="0"/>
                            </a:rPr>
                          </m:ctrlPr>
                        </m:dPr>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(0,</m:t>
                      </m:r>
                      <m:sSup>
                        <m:sSupPr>
                          <m:ctrlPr>
                            <a:rPr lang="en-US" sz="2800" i="1">
                              <a:latin typeface="Cambria Math"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7" name="Rectangle 6">
                <a:extLst>
                  <a:ext uri="{FF2B5EF4-FFF2-40B4-BE49-F238E27FC236}">
                    <a16:creationId xmlns:a16="http://schemas.microsoft.com/office/drawing/2014/main" id="{1A0A0747-6483-4E8E-9062-FF0BB9D730CB}"/>
                  </a:ext>
                </a:extLst>
              </p:cNvPr>
              <p:cNvSpPr>
                <a:spLocks noRot="1" noChangeAspect="1" noMove="1" noResize="1" noEditPoints="1" noAdjustHandles="1" noChangeArrowheads="1" noChangeShapeType="1" noTextEdit="1"/>
              </p:cNvSpPr>
              <p:nvPr/>
            </p:nvSpPr>
            <p:spPr>
              <a:xfrm>
                <a:off x="1270036" y="5638337"/>
                <a:ext cx="365388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F3AB7B0B-E22B-444C-A23F-EFA2A05FFAF7}"/>
                  </a:ext>
                </a:extLst>
              </p:cNvPr>
              <p:cNvSpPr/>
              <p:nvPr/>
            </p:nvSpPr>
            <p:spPr>
              <a:xfrm>
                <a:off x="6059521" y="5680817"/>
                <a:ext cx="4364336"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charset="0"/>
                                </a:rPr>
                              </m:ctrlPr>
                            </m:dPr>
                            <m:e>
                              <m:r>
                                <a:rPr lang="en-US" sz="2800" i="1">
                                  <a:latin typeface="Cambria Math" panose="02040503050406030204" pitchFamily="18" charset="0"/>
                                </a:rPr>
                                <m:t>𝛽</m:t>
                              </m:r>
                            </m:e>
                          </m:d>
                          <m:r>
                            <a:rPr lang="en-US" sz="2800" i="1">
                              <a:latin typeface="Cambria Math" panose="02040503050406030204" pitchFamily="18" charset="0"/>
                            </a:rPr>
                            <m:t>∝</m:t>
                          </m:r>
                        </m:e>
                      </m:func>
                      <m:r>
                        <a:rPr lang="en-US" sz="2800" i="1">
                          <a:latin typeface="Cambria Math" panose="02040503050406030204" pitchFamily="18" charset="0"/>
                        </a:rPr>
                        <m:t> −</m:t>
                      </m:r>
                      <m:sSup>
                        <m:sSupPr>
                          <m:ctrlPr>
                            <a:rPr lang="en-US" sz="2800" i="1">
                              <a:latin typeface="Cambria Math" charset="0"/>
                            </a:rPr>
                          </m:ctrlPr>
                        </m:sSupPr>
                        <m:e>
                          <m:d>
                            <m:dPr>
                              <m:ctrlPr>
                                <a:rPr lang="en-US" sz="2800" i="1">
                                  <a:latin typeface="Cambria Math" charset="0"/>
                                </a:rPr>
                              </m:ctrlPr>
                            </m:dPr>
                            <m:e>
                              <m:r>
                                <a:rPr lang="en-US" sz="2800" i="1">
                                  <a:latin typeface="Cambria Math" panose="02040503050406030204" pitchFamily="18" charset="0"/>
                                </a:rPr>
                                <m:t>2</m:t>
                              </m:r>
                              <m:sSup>
                                <m:sSupPr>
                                  <m:ctrlPr>
                                    <a:rPr lang="en-US" sz="2800" i="1">
                                      <a:latin typeface="Cambria Math"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charset="0"/>
                            </a:rPr>
                          </m:ctrlPr>
                        </m:sSubSupPr>
                        <m:e>
                          <m:d>
                            <m:dPr>
                              <m:begChr m:val="‖"/>
                              <m:endChr m:val="‖"/>
                              <m:ctrlPr>
                                <a:rPr lang="en-US" sz="2800" i="1">
                                  <a:latin typeface="Cambria Math" charset="0"/>
                                </a:rPr>
                              </m:ctrlPr>
                            </m:dPr>
                            <m:e>
                              <m:r>
                                <a:rPr lang="en-US" sz="2800" i="1">
                                  <a:latin typeface="Cambria Math" panose="02040503050406030204" pitchFamily="18" charset="0"/>
                                </a:rPr>
                                <m:t>𝛽</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oMath>
                  </m:oMathPara>
                </a14:m>
                <a:endParaRPr lang="en-US" sz="2800" dirty="0"/>
              </a:p>
            </p:txBody>
          </p:sp>
        </mc:Choice>
        <mc:Fallback xmlns="">
          <p:sp>
            <p:nvSpPr>
              <p:cNvPr id="8" name="Rectangle 7">
                <a:extLst>
                  <a:ext uri="{FF2B5EF4-FFF2-40B4-BE49-F238E27FC236}">
                    <a16:creationId xmlns:a16="http://schemas.microsoft.com/office/drawing/2014/main" id="{F3AB7B0B-E22B-444C-A23F-EFA2A05FFAF7}"/>
                  </a:ext>
                </a:extLst>
              </p:cNvPr>
              <p:cNvSpPr>
                <a:spLocks noRot="1" noChangeAspect="1" noMove="1" noResize="1" noEditPoints="1" noAdjustHandles="1" noChangeArrowheads="1" noChangeShapeType="1" noTextEdit="1"/>
              </p:cNvSpPr>
              <p:nvPr/>
            </p:nvSpPr>
            <p:spPr>
              <a:xfrm>
                <a:off x="6059521" y="5680817"/>
                <a:ext cx="4364336" cy="528991"/>
              </a:xfrm>
              <a:prstGeom prst="rect">
                <a:avLst/>
              </a:prstGeom>
              <a:blipFill>
                <a:blip r:embed="rId7"/>
                <a:stretch>
                  <a:fillRect/>
                </a:stretch>
              </a:blipFill>
            </p:spPr>
            <p:txBody>
              <a:bodyPr/>
              <a:lstStyle/>
              <a:p>
                <a:r>
                  <a:rPr lang="en-US">
                    <a:noFill/>
                  </a:rPr>
                  <a:t> </a:t>
                </a:r>
              </a:p>
            </p:txBody>
          </p:sp>
        </mc:Fallback>
      </mc:AlternateContent>
      <p:sp>
        <p:nvSpPr>
          <p:cNvPr id="9" name="Arrow: Right 8">
            <a:extLst>
              <a:ext uri="{FF2B5EF4-FFF2-40B4-BE49-F238E27FC236}">
                <a16:creationId xmlns="" xmlns:a16="http://schemas.microsoft.com/office/drawing/2014/main" id="{195C4654-DCB3-4756-A422-9E5F0DF8750B}"/>
              </a:ext>
            </a:extLst>
          </p:cNvPr>
          <p:cNvSpPr/>
          <p:nvPr/>
        </p:nvSpPr>
        <p:spPr>
          <a:xfrm>
            <a:off x="5216084" y="5356417"/>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 xmlns:a16="http://schemas.microsoft.com/office/drawing/2014/main" id="{77190440-8273-4F8A-9E50-BCF8D2060772}"/>
              </a:ext>
            </a:extLst>
          </p:cNvPr>
          <p:cNvSpPr/>
          <p:nvPr/>
        </p:nvSpPr>
        <p:spPr>
          <a:xfrm>
            <a:off x="5232899" y="5746500"/>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42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 xmlns:a16="http://schemas.microsoft.com/office/drawing/2014/main" id="{194043AD-EFFA-4899-9A15-84853B4AA9E4}"/>
              </a:ext>
            </a:extLst>
          </p:cNvPr>
          <p:cNvSpPr/>
          <p:nvPr/>
        </p:nvSpPr>
        <p:spPr>
          <a:xfrm>
            <a:off x="1158949" y="2179675"/>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 xmlns:a16="http://schemas.microsoft.com/office/drawing/2014/main" id="{7CCC7B87-1786-4CFC-9391-4D7DCE7603A0}"/>
              </a:ext>
            </a:extLst>
          </p:cNvPr>
          <p:cNvSpPr/>
          <p:nvPr/>
        </p:nvSpPr>
        <p:spPr>
          <a:xfrm>
            <a:off x="1158949" y="4659922"/>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5302"/>
                <a:ext cx="10327008" cy="4853358"/>
              </a:xfrm>
            </p:spPr>
            <p:txBody>
              <a:bodyPr/>
              <a:lstStyle/>
              <a:p>
                <a:r>
                  <a:rPr lang="en-US" sz="2400" dirty="0"/>
                  <a:t>Multiplying the entire optimization problem by -1, we turn a maximization into a minimization, and we have:</a:t>
                </a: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400" b="0" i="1" smtClean="0">
                              <a:latin typeface="Cambria Math"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𝛽</m:t>
                                  </m:r>
                                </m:lim>
                              </m:limLow>
                            </m:fName>
                            <m:e>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𝛽</m:t>
                                  </m:r>
                                </m:e>
                                <m:e>
                                  <m:r>
                                    <a:rPr lang="en-US" sz="2400" b="0" i="1" smtClean="0">
                                      <a:latin typeface="Cambria Math" panose="02040503050406030204" pitchFamily="18" charset="0"/>
                                    </a:rPr>
                                    <m:t>𝑌</m:t>
                                  </m:r>
                                </m:e>
                              </m:d>
                              <m:r>
                                <a:rPr lang="en-US" sz="2400" b="0" i="1" smtClean="0">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𝛽</m:t>
                                          </m:r>
                                        </m:lim>
                                      </m:limLow>
                                    </m:fName>
                                    <m:e>
                                      <m:d>
                                        <m:dPr>
                                          <m:begChr m:val="["/>
                                          <m:endChr m:val="]"/>
                                          <m:ctrlPr>
                                            <a:rPr lang="en-US" sz="2400" i="1">
                                              <a:latin typeface="Cambria Math" charset="0"/>
                                            </a:rPr>
                                          </m:ctrlPr>
                                        </m:dPr>
                                        <m:e>
                                          <m:sSup>
                                            <m:sSupPr>
                                              <m:ctrlPr>
                                                <a:rPr lang="en-US" sz="2400" i="1">
                                                  <a:latin typeface="Cambria Math" charset="0"/>
                                                </a:rPr>
                                              </m:ctrlPr>
                                            </m:sSupPr>
                                            <m:e>
                                              <m:d>
                                                <m:dPr>
                                                  <m:ctrlPr>
                                                    <a:rPr lang="en-US" sz="2400" i="1">
                                                      <a:latin typeface="Cambria Math" charset="0"/>
                                                    </a:rPr>
                                                  </m:ctrlPr>
                                                </m:dPr>
                                                <m:e>
                                                  <m:r>
                                                    <a:rPr lang="en-US" sz="2400" i="1">
                                                      <a:latin typeface="Cambria Math" panose="02040503050406030204" pitchFamily="18" charset="0"/>
                                                    </a:rPr>
                                                    <m:t>2</m:t>
                                                  </m:r>
                                                  <m:sSup>
                                                    <m:sSupPr>
                                                      <m:ctrlPr>
                                                        <a:rPr lang="en-US" sz="2400" i="1">
                                                          <a:latin typeface="Cambria Math"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charset="0"/>
                                                </a:rPr>
                                              </m:ctrlPr>
                                            </m:sSubSupPr>
                                            <m:e>
                                              <m:d>
                                                <m:dPr>
                                                  <m:begChr m:val="‖"/>
                                                  <m:endChr m:val="‖"/>
                                                  <m:ctrlPr>
                                                    <a:rPr lang="en-US" sz="2400" i="1">
                                                      <a:latin typeface="Cambria Math"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charset="0"/>
                                                </a:rPr>
                                              </m:ctrlPr>
                                            </m:sSupPr>
                                            <m:e>
                                              <m:d>
                                                <m:dPr>
                                                  <m:ctrlPr>
                                                    <a:rPr lang="en-US" sz="2400" i="1">
                                                      <a:latin typeface="Cambria Math" charset="0"/>
                                                    </a:rPr>
                                                  </m:ctrlPr>
                                                </m:dPr>
                                                <m:e>
                                                  <m:r>
                                                    <a:rPr lang="en-US" sz="2400" i="1">
                                                      <a:latin typeface="Cambria Math" panose="02040503050406030204" pitchFamily="18" charset="0"/>
                                                    </a:rPr>
                                                    <m:t>2</m:t>
                                                  </m:r>
                                                  <m:sSup>
                                                    <m:sSupPr>
                                                      <m:ctrlPr>
                                                        <a:rPr lang="en-US" sz="2400" i="1" smtClean="0">
                                                          <a:solidFill>
                                                            <a:srgbClr val="C00000"/>
                                                          </a:solidFill>
                                                          <a:latin typeface="Cambria Math" charset="0"/>
                                                        </a:rPr>
                                                      </m:ctrlPr>
                                                    </m:sSupPr>
                                                    <m:e>
                                                      <m:r>
                                                        <a:rPr lang="en-US" sz="2400" i="1">
                                                          <a:solidFill>
                                                            <a:srgbClr val="C00000"/>
                                                          </a:solidFill>
                                                          <a:latin typeface="Cambria Math" panose="02040503050406030204" pitchFamily="18" charset="0"/>
                                                        </a:rPr>
                                                        <m:t>𝜏</m:t>
                                                      </m:r>
                                                    </m:e>
                                                    <m:sup>
                                                      <m:r>
                                                        <a:rPr lang="en-US" sz="2400" i="1">
                                                          <a:solidFill>
                                                            <a:srgbClr val="C00000"/>
                                                          </a:solidFill>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charset="0"/>
                                                </a:rPr>
                                              </m:ctrlPr>
                                            </m:sSubSupPr>
                                            <m:e>
                                              <m:d>
                                                <m:dPr>
                                                  <m:begChr m:val="‖"/>
                                                  <m:endChr m:val="‖"/>
                                                  <m:ctrlPr>
                                                    <a:rPr lang="en-US" sz="2400" i="1">
                                                      <a:latin typeface="Cambria Math" charset="0"/>
                                                    </a:rPr>
                                                  </m:ctrlPr>
                                                </m:dPr>
                                                <m:e>
                                                  <m:r>
                                                    <a:rPr lang="en-US" sz="2400" i="1">
                                                      <a:latin typeface="Cambria Math" panose="02040503050406030204" pitchFamily="18" charset="0"/>
                                                    </a:rPr>
                                                    <m:t>𝛽</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d>
                                    </m:e>
                                  </m:func>
                                </m:e>
                              </m:func>
                            </m:e>
                          </m:func>
                        </m:e>
                      </m:func>
                    </m:oMath>
                  </m:oMathPara>
                </a14:m>
                <a:endParaRPr lang="en-US" sz="2400" dirty="0"/>
              </a:p>
              <a:p>
                <a:r>
                  <a:rPr lang="en-US" sz="2400" dirty="0"/>
                  <a:t>And setting </a:t>
                </a:r>
                <a14:m>
                  <m:oMath xmlns:m="http://schemas.openxmlformats.org/officeDocument/2006/math">
                    <m:sSup>
                      <m:sSupPr>
                        <m:ctrlPr>
                          <a:rPr lang="en-US" sz="2400" b="0" i="1" smtClean="0">
                            <a:solidFill>
                              <a:srgbClr val="C00000"/>
                            </a:solidFill>
                            <a:latin typeface="Cambria Math" charset="0"/>
                          </a:rPr>
                        </m:ctrlPr>
                      </m:sSupPr>
                      <m:e>
                        <m:sSup>
                          <m:sSupPr>
                            <m:ctrlPr>
                              <a:rPr lang="en-US" sz="2400" b="0" i="1" smtClean="0">
                                <a:solidFill>
                                  <a:srgbClr val="C00000"/>
                                </a:solidFill>
                                <a:latin typeface="Cambria Math" charset="0"/>
                              </a:rPr>
                            </m:ctrlPr>
                          </m:sSupPr>
                          <m:e>
                            <m:r>
                              <a:rPr lang="en-US" sz="2400" b="0" i="1" smtClean="0">
                                <a:solidFill>
                                  <a:srgbClr val="C00000"/>
                                </a:solidFill>
                                <a:latin typeface="Cambria Math" panose="02040503050406030204" pitchFamily="18" charset="0"/>
                              </a:rPr>
                              <m:t>𝜏</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 we can multiply the whole problem by </a:t>
                </a:r>
                <a14:m>
                  <m:oMath xmlns:m="http://schemas.openxmlformats.org/officeDocument/2006/math">
                    <m:r>
                      <a:rPr lang="en-US" sz="2400" b="0" i="1" smtClean="0">
                        <a:latin typeface="Cambria Math" panose="02040503050406030204" pitchFamily="18" charset="0"/>
                      </a:rPr>
                      <m:t>2</m:t>
                    </m:r>
                    <m:sSup>
                      <m:sSupPr>
                        <m:ctrlPr>
                          <a:rPr lang="en-US" sz="2400" b="0" i="1" smtClean="0">
                            <a:latin typeface="Cambria Math"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oMath>
                </a14:m>
                <a:r>
                  <a:rPr lang="en-US" sz="2400" dirty="0"/>
                  <a:t> without altering it and we get Ridge expression.</a:t>
                </a:r>
              </a:p>
              <a:p>
                <a:endParaRPr lang="en-US" sz="2400" dirty="0"/>
              </a:p>
              <a:p>
                <a:r>
                  <a:rPr lang="en-US" sz="2400" dirty="0"/>
                  <a:t>Similarly, if we set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(0,</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we can get to:</a:t>
                </a:r>
              </a:p>
              <a:p>
                <a:endParaRPr lang="en-US" sz="1400" dirty="0"/>
              </a:p>
              <a:p>
                <a:pPr/>
                <a14:m>
                  <m:oMathPara xmlns:m="http://schemas.openxmlformats.org/officeDocument/2006/math">
                    <m:oMathParaPr>
                      <m:jc m:val="centerGroup"/>
                    </m:oMathParaPr>
                    <m:oMath xmlns:m="http://schemas.openxmlformats.org/officeDocument/2006/math">
                      <m:func>
                        <m:funcPr>
                          <m:ctrlPr>
                            <a:rPr lang="en-US" sz="2400" i="1">
                              <a:latin typeface="Cambria Math" charset="0"/>
                            </a:rPr>
                          </m:ctrlPr>
                        </m:funcPr>
                        <m:fName>
                          <m:r>
                            <m:rPr>
                              <m:sty m:val="p"/>
                            </m:rPr>
                            <a:rPr lang="en-US" sz="2400">
                              <a:latin typeface="Cambria Math" panose="02040503050406030204" pitchFamily="18" charset="0"/>
                            </a:rPr>
                            <m:t>arg</m:t>
                          </m:r>
                        </m:fName>
                        <m:e>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𝛽</m:t>
                                  </m:r>
                                </m:lim>
                              </m:limLow>
                            </m:fName>
                            <m:e>
                              <m:r>
                                <a:rPr lang="en-US" sz="2400" i="1">
                                  <a:latin typeface="Cambria Math" panose="02040503050406030204" pitchFamily="18" charset="0"/>
                                </a:rPr>
                                <m:t>𝑝</m:t>
                              </m:r>
                              <m:d>
                                <m:dPr>
                                  <m:ctrlPr>
                                    <a:rPr lang="en-US" sz="2400" i="1">
                                      <a:latin typeface="Cambria Math"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en-US" sz="2400" i="1">
                                  <a:latin typeface="Cambria Math" panose="02040503050406030204" pitchFamily="18" charset="0"/>
                                </a:rPr>
                                <m:t>=</m:t>
                              </m:r>
                              <m:func>
                                <m:funcPr>
                                  <m:ctrlPr>
                                    <a:rPr lang="en-US" sz="2400" i="1">
                                      <a:latin typeface="Cambria Math" charset="0"/>
                                    </a:rPr>
                                  </m:ctrlPr>
                                </m:funcPr>
                                <m:fName>
                                  <m:r>
                                    <m:rPr>
                                      <m:sty m:val="p"/>
                                    </m:rPr>
                                    <a:rPr lang="en-US" sz="2400">
                                      <a:latin typeface="Cambria Math" panose="02040503050406030204" pitchFamily="18" charset="0"/>
                                    </a:rPr>
                                    <m:t>arg</m:t>
                                  </m:r>
                                </m:fName>
                                <m:e>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𝛽</m:t>
                                          </m:r>
                                        </m:lim>
                                      </m:limLow>
                                    </m:fName>
                                    <m:e>
                                      <m:d>
                                        <m:dPr>
                                          <m:begChr m:val="["/>
                                          <m:endChr m:val="]"/>
                                          <m:ctrlPr>
                                            <a:rPr lang="en-US" sz="2400" i="1">
                                              <a:latin typeface="Cambria Math" charset="0"/>
                                            </a:rPr>
                                          </m:ctrlPr>
                                        </m:dPr>
                                        <m:e>
                                          <m:sSup>
                                            <m:sSupPr>
                                              <m:ctrlPr>
                                                <a:rPr lang="en-US" sz="2400" i="1">
                                                  <a:latin typeface="Cambria Math" charset="0"/>
                                                </a:rPr>
                                              </m:ctrlPr>
                                            </m:sSupPr>
                                            <m:e>
                                              <m:d>
                                                <m:dPr>
                                                  <m:ctrlPr>
                                                    <a:rPr lang="en-US" sz="2400" i="1">
                                                      <a:latin typeface="Cambria Math" charset="0"/>
                                                    </a:rPr>
                                                  </m:ctrlPr>
                                                </m:dPr>
                                                <m:e>
                                                  <m:r>
                                                    <a:rPr lang="en-US" sz="2400" i="1">
                                                      <a:latin typeface="Cambria Math" panose="02040503050406030204" pitchFamily="18" charset="0"/>
                                                    </a:rPr>
                                                    <m:t>2</m:t>
                                                  </m:r>
                                                  <m:sSup>
                                                    <m:sSupPr>
                                                      <m:ctrlPr>
                                                        <a:rPr lang="en-US" sz="2400" i="1">
                                                          <a:latin typeface="Cambria Math"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charset="0"/>
                                                </a:rPr>
                                              </m:ctrlPr>
                                            </m:sSubSupPr>
                                            <m:e>
                                              <m:d>
                                                <m:dPr>
                                                  <m:begChr m:val="‖"/>
                                                  <m:endChr m:val="‖"/>
                                                  <m:ctrlPr>
                                                    <a:rPr lang="en-US" sz="2400" i="1">
                                                      <a:latin typeface="Cambria Math"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charset="0"/>
                                                </a:rPr>
                                              </m:ctrlPr>
                                            </m:sSupPr>
                                            <m:e>
                                              <m:r>
                                                <a:rPr lang="en-US" sz="2400" b="0" i="1" smtClean="0">
                                                  <a:solidFill>
                                                    <a:srgbClr val="C00000"/>
                                                  </a:solidFill>
                                                  <a:latin typeface="Cambria Math" panose="02040503050406030204" pitchFamily="18" charset="0"/>
                                                </a:rPr>
                                                <m:t>𝑏</m:t>
                                              </m:r>
                                            </m:e>
                                            <m:sup>
                                              <m:r>
                                                <a:rPr lang="en-US" sz="2400" i="1">
                                                  <a:latin typeface="Cambria Math" panose="02040503050406030204" pitchFamily="18" charset="0"/>
                                                </a:rPr>
                                                <m:t>−1</m:t>
                                              </m:r>
                                            </m:sup>
                                          </m:sSup>
                                          <m:sSub>
                                            <m:sSubPr>
                                              <m:ctrlPr>
                                                <a:rPr lang="en-US" sz="2400" b="0" i="1" smtClean="0">
                                                  <a:latin typeface="Cambria Math" charset="0"/>
                                                </a:rPr>
                                              </m:ctrlPr>
                                            </m:sSubPr>
                                            <m:e>
                                              <m:d>
                                                <m:dPr>
                                                  <m:begChr m:val="‖"/>
                                                  <m:endChr m:val="‖"/>
                                                  <m:ctrlPr>
                                                    <a:rPr lang="en-US" sz="2400" b="0" i="1" smtClean="0">
                                                      <a:latin typeface="Cambria Math" charset="0"/>
                                                    </a:rPr>
                                                  </m:ctrlPr>
                                                </m:dPr>
                                                <m:e>
                                                  <m:r>
                                                    <a:rPr lang="en-US" sz="2400" b="0" i="1" smtClean="0">
                                                      <a:latin typeface="Cambria Math" panose="02040503050406030204" pitchFamily="18" charset="0"/>
                                                    </a:rPr>
                                                    <m:t>𝛽</m:t>
                                                  </m:r>
                                                </m:e>
                                              </m:d>
                                            </m:e>
                                            <m:sub>
                                              <m:r>
                                                <a:rPr lang="en-US" sz="2400" b="0" i="1" smtClean="0">
                                                  <a:latin typeface="Cambria Math" panose="02040503050406030204" pitchFamily="18" charset="0"/>
                                                </a:rPr>
                                                <m:t>1</m:t>
                                              </m:r>
                                            </m:sub>
                                          </m:sSub>
                                        </m:e>
                                      </m:d>
                                    </m:e>
                                  </m:func>
                                </m:e>
                              </m:func>
                            </m:e>
                          </m:func>
                        </m:e>
                      </m:func>
                    </m:oMath>
                  </m:oMathPara>
                </a14:m>
                <a:endParaRPr lang="en-US" sz="2400" dirty="0"/>
              </a:p>
              <a:p>
                <a:r>
                  <a:rPr lang="en-US" sz="2400" dirty="0"/>
                  <a:t>Which gives us LASSO by setting </a:t>
                </a:r>
                <a14:m>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=2</m:t>
                    </m:r>
                    <m:sSup>
                      <m:sSupPr>
                        <m:ctrlPr>
                          <a:rPr lang="en-US" sz="2400" b="0" i="1" smtClean="0">
                            <a:solidFill>
                              <a:srgbClr val="C00000"/>
                            </a:solidFill>
                            <a:latin typeface="Cambria Math" charset="0"/>
                          </a:rPr>
                        </m:ctrlPr>
                      </m:sSupPr>
                      <m:e>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a:blip r:embed="rId3"/>
                <a:stretch>
                  <a:fillRect l="-945" t="-1005"/>
                </a:stretch>
              </a:blipFill>
            </p:spPr>
            <p:txBody>
              <a:bodyPr/>
              <a:lstStyle/>
              <a:p>
                <a:r>
                  <a:rPr lang="en-US">
                    <a:noFill/>
                  </a:rPr>
                  <a:t> </a:t>
                </a:r>
              </a:p>
            </p:txBody>
          </p:sp>
        </mc:Fallback>
      </mc:AlternateContent>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27370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537069-AED5-4062-B901-2CE6862CD1A0}"/>
              </a:ext>
            </a:extLst>
          </p:cNvPr>
          <p:cNvSpPr>
            <a:spLocks noGrp="1"/>
          </p:cNvSpPr>
          <p:nvPr>
            <p:ph type="title"/>
          </p:nvPr>
        </p:nvSpPr>
        <p:spPr/>
        <p:txBody>
          <a:bodyPr/>
          <a:lstStyle/>
          <a:p>
            <a:r>
              <a:rPr lang="en-US" dirty="0"/>
              <a:t>Considerations on Bayesian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35462CF3-588F-4A9B-9C38-F9C6D43A3DBF}"/>
                  </a:ext>
                </a:extLst>
              </p:cNvPr>
              <p:cNvSpPr>
                <a:spLocks noGrp="1"/>
              </p:cNvSpPr>
              <p:nvPr>
                <p:ph idx="1"/>
              </p:nvPr>
            </p:nvSpPr>
            <p:spPr>
              <a:xfrm>
                <a:off x="932496" y="1217832"/>
                <a:ext cx="10327008" cy="4882800"/>
              </a:xfrm>
            </p:spPr>
            <p:txBody>
              <a:bodyPr/>
              <a:lstStyle/>
              <a:p>
                <a:pPr marL="457200" indent="-457200">
                  <a:buFont typeface="Arial" panose="020B0604020202020204" pitchFamily="34" charset="0"/>
                  <a:buChar char="•"/>
                </a:pPr>
                <a:r>
                  <a:rPr lang="en-US" sz="2600" dirty="0"/>
                  <a:t>The Bayesian perspective inspires other regression models. What if we change the prior on </a:t>
                </a:r>
                <a14:m>
                  <m:oMath xmlns:m="http://schemas.openxmlformats.org/officeDocument/2006/math">
                    <m:r>
                      <a:rPr lang="en-US" sz="2600" b="0" i="1" smtClean="0">
                        <a:latin typeface="Cambria Math" panose="02040503050406030204" pitchFamily="18" charset="0"/>
                      </a:rPr>
                      <m:t>𝛽</m:t>
                    </m:r>
                    <m:r>
                      <a:rPr lang="en-US" sz="2600" b="0" i="1" smtClean="0">
                        <a:latin typeface="Cambria Math" panose="02040503050406030204" pitchFamily="18" charset="0"/>
                      </a:rPr>
                      <m:t>?</m:t>
                    </m:r>
                  </m:oMath>
                </a14:m>
                <a:endParaRPr lang="en-US" sz="2600" dirty="0"/>
              </a:p>
              <a:p>
                <a:pPr marL="457200" indent="-457200">
                  <a:buFont typeface="Arial" panose="020B0604020202020204" pitchFamily="34" charset="0"/>
                  <a:buChar char="•"/>
                </a:pPr>
                <a:r>
                  <a:rPr lang="en-US" sz="2600" dirty="0"/>
                  <a:t>We could, for example, put an asymmetric distribution if we have information that suggests that some </a:t>
                </a:r>
                <a14:m>
                  <m:oMath xmlns:m="http://schemas.openxmlformats.org/officeDocument/2006/math">
                    <m:r>
                      <a:rPr lang="en-US" sz="2600" b="0" i="1" smtClean="0">
                        <a:latin typeface="Cambria Math" panose="02040503050406030204" pitchFamily="18" charset="0"/>
                      </a:rPr>
                      <m:t>𝛽</m:t>
                    </m:r>
                  </m:oMath>
                </a14:m>
                <a:r>
                  <a:rPr lang="en-US" sz="2600" dirty="0"/>
                  <a:t> are likely to be positive.</a:t>
                </a:r>
              </a:p>
              <a:p>
                <a:pPr marL="457200" indent="-457200">
                  <a:buFont typeface="Arial" panose="020B0604020202020204" pitchFamily="34" charset="0"/>
                  <a:buChar char="•"/>
                </a:pPr>
                <a:r>
                  <a:rPr lang="en-US" sz="2600" dirty="0"/>
                  <a:t>Bayesian analysis can go beyond finding point estimates on the betas. We can obtain full distributions.</a:t>
                </a:r>
              </a:p>
              <a:p>
                <a:pPr marL="457200" indent="-457200">
                  <a:buFont typeface="Arial" panose="020B0604020202020204" pitchFamily="34" charset="0"/>
                  <a:buChar char="•"/>
                </a:pPr>
                <a:r>
                  <a:rPr lang="en-US" sz="2600" dirty="0"/>
                  <a:t>Regularizing with prior ends up yielding more information about the betas.</a:t>
                </a:r>
              </a:p>
              <a:p>
                <a:pPr marL="457200" indent="-457200">
                  <a:buFont typeface="Arial" panose="020B0604020202020204" pitchFamily="34" charset="0"/>
                  <a:buChar char="•"/>
                </a:pPr>
                <a:r>
                  <a:rPr lang="en-US" sz="2600" dirty="0"/>
                  <a:t>The Bayesian formulation allows us to find the most likely lambda given our data.</a:t>
                </a:r>
              </a:p>
              <a:p>
                <a:endParaRPr lang="en-US" dirty="0"/>
              </a:p>
            </p:txBody>
          </p:sp>
        </mc:Choice>
        <mc:Fallback xmlns="">
          <p:sp>
            <p:nvSpPr>
              <p:cNvPr id="3" name="Content Placeholder 2">
                <a:extLst>
                  <a:ext uri="{FF2B5EF4-FFF2-40B4-BE49-F238E27FC236}">
                    <a16:creationId xmlns:a16="http://schemas.microsoft.com/office/drawing/2014/main" id="{35462CF3-588F-4A9B-9C38-F9C6D43A3DBF}"/>
                  </a:ext>
                </a:extLst>
              </p:cNvPr>
              <p:cNvSpPr>
                <a:spLocks noGrp="1" noRot="1" noChangeAspect="1" noMove="1" noResize="1" noEditPoints="1" noAdjustHandles="1" noChangeArrowheads="1" noChangeShapeType="1" noTextEdit="1"/>
              </p:cNvSpPr>
              <p:nvPr>
                <p:ph idx="1"/>
              </p:nvPr>
            </p:nvSpPr>
            <p:spPr>
              <a:xfrm>
                <a:off x="932496" y="1217832"/>
                <a:ext cx="10327008" cy="4882800"/>
              </a:xfrm>
              <a:blipFill>
                <a:blip r:embed="rId2"/>
                <a:stretch>
                  <a:fillRect l="-945" t="-999" r="-53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B31F65FA-3FDA-4B4D-B5C3-E5C5D0DDDE68}"/>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66895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Bayesian priors instead of cross-validation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5302"/>
                <a:ext cx="10327008" cy="4853358"/>
              </a:xfrm>
            </p:spPr>
            <p:txBody>
              <a:bodyPr/>
              <a:lstStyle/>
              <a:p>
                <a:pPr marL="457200" indent="-457200">
                  <a:buFont typeface="Arial" panose="020B0604020202020204" pitchFamily="34" charset="0"/>
                  <a:buChar char="•"/>
                </a:pPr>
                <a:r>
                  <a:rPr lang="en-US" sz="2600" dirty="0"/>
                  <a:t>So far, we’ve assumed that we know </a:t>
                </a:r>
                <a14:m>
                  <m:oMath xmlns:m="http://schemas.openxmlformats.org/officeDocument/2006/math">
                    <m:r>
                      <a:rPr lang="en-US" sz="2600" b="0" i="1" smtClean="0">
                        <a:latin typeface="Cambria Math" panose="02040503050406030204" pitchFamily="18" charset="0"/>
                      </a:rPr>
                      <m:t>𝜆</m:t>
                    </m:r>
                  </m:oMath>
                </a14:m>
                <a:r>
                  <a:rPr lang="en-US" sz="2600" dirty="0"/>
                  <a:t>. In the </a:t>
                </a:r>
                <a:r>
                  <a:rPr lang="en-US" sz="2600" b="1" dirty="0">
                    <a:solidFill>
                      <a:srgbClr val="00B050"/>
                    </a:solidFill>
                  </a:rPr>
                  <a:t>frequentist</a:t>
                </a:r>
                <a:r>
                  <a:rPr lang="en-US" sz="2600" dirty="0"/>
                  <a:t> case, we get it through </a:t>
                </a:r>
              </a:p>
              <a:p>
                <a:pPr marL="457200" indent="-457200">
                  <a:buFont typeface="Arial" panose="020B0604020202020204" pitchFamily="34" charset="0"/>
                  <a:buChar char="•"/>
                </a:pPr>
                <a:r>
                  <a:rPr lang="en-US" sz="2600" dirty="0"/>
                  <a:t>In the </a:t>
                </a:r>
                <a:r>
                  <a:rPr lang="en-US" sz="2600" b="1" dirty="0">
                    <a:solidFill>
                      <a:srgbClr val="00B050"/>
                    </a:solidFill>
                  </a:rPr>
                  <a:t>Bayesian</a:t>
                </a:r>
                <a:r>
                  <a:rPr lang="en-US" sz="2600" dirty="0"/>
                  <a:t> perspective, there’s an alternative </a:t>
                </a:r>
                <a:r>
                  <a:rPr lang="en-US" sz="2600" dirty="0">
                    <a:solidFill>
                      <a:srgbClr val="C00000"/>
                    </a:solidFill>
                  </a:rPr>
                  <a:t>empirical Bayes </a:t>
                </a:r>
                <a:r>
                  <a:rPr lang="en-US" sz="2600" dirty="0"/>
                  <a:t>approach for picking hyperparameters: </a:t>
                </a:r>
                <a:r>
                  <a:rPr lang="en-US" sz="2600" dirty="0">
                    <a:solidFill>
                      <a:srgbClr val="C00000"/>
                    </a:solidFill>
                  </a:rPr>
                  <a:t>Evidence Procedure</a:t>
                </a:r>
                <a:r>
                  <a:rPr lang="en-US" sz="2600" dirty="0" smtClean="0">
                    <a:solidFill>
                      <a:srgbClr val="C00000"/>
                    </a:solidFill>
                  </a:rPr>
                  <a:t>/</a:t>
                </a:r>
                <a:r>
                  <a:rPr lang="en-US" sz="2600" dirty="0">
                    <a:solidFill>
                      <a:srgbClr val="C00000"/>
                    </a:solidFill>
                  </a:rPr>
                  <a:t> (</a:t>
                </a:r>
                <a:r>
                  <a:rPr lang="en-US" sz="2600" dirty="0">
                    <a:solidFill>
                      <a:srgbClr val="C00000"/>
                    </a:solidFill>
                  </a:rPr>
                  <a:t>Sparse Bayesian </a:t>
                </a:r>
                <a:r>
                  <a:rPr lang="en-US" sz="2600" dirty="0">
                    <a:solidFill>
                      <a:srgbClr val="C00000"/>
                    </a:solidFill>
                  </a:rPr>
                  <a:t>learning) </a:t>
                </a:r>
                <a:r>
                  <a:rPr lang="en-US" sz="2600" dirty="0" smtClean="0">
                    <a:solidFill>
                      <a:srgbClr val="C00000"/>
                    </a:solidFill>
                  </a:rPr>
                  <a:t>SBL</a:t>
                </a:r>
                <a:r>
                  <a:rPr lang="en-US" sz="2600" dirty="0"/>
                  <a:t>.</a:t>
                </a:r>
              </a:p>
              <a:p>
                <a:pPr marL="457200" indent="-457200">
                  <a:buFont typeface="Arial" panose="020B0604020202020204" pitchFamily="34" charset="0"/>
                  <a:buChar char="•"/>
                </a:pPr>
                <a:r>
                  <a:rPr lang="en-US" sz="2600" dirty="0"/>
                  <a:t>Consists of maximizing the marginal likelihood resulting of integrating out the betas (finding the MLE of a new likelihood, where the parameter of interest is </a:t>
                </a:r>
                <a14:m>
                  <m:oMath xmlns:m="http://schemas.openxmlformats.org/officeDocument/2006/math">
                    <m:r>
                      <a:rPr lang="en-US" sz="2600" b="0" i="1" smtClean="0">
                        <a:latin typeface="Cambria Math" panose="02040503050406030204" pitchFamily="18" charset="0"/>
                      </a:rPr>
                      <m:t>𝜆</m:t>
                    </m:r>
                  </m:oMath>
                </a14:m>
                <a:r>
                  <a:rPr lang="en-US" sz="2600" dirty="0"/>
                  <a:t>)</a:t>
                </a:r>
              </a:p>
              <a:p>
                <a:pPr marL="457200" indent="-457200">
                  <a:buFont typeface="Arial" panose="020B0604020202020204" pitchFamily="34" charset="0"/>
                  <a:buChar char="•"/>
                </a:pPr>
                <a:r>
                  <a:rPr lang="en-US" sz="2600" dirty="0"/>
                  <a:t>This is also called Level-2 Maximum Likelihood.</a:t>
                </a:r>
              </a:p>
              <a:p>
                <a:pPr marL="457200" indent="-457200">
                  <a:buFont typeface="Arial" panose="020B0604020202020204" pitchFamily="34" charset="0"/>
                  <a:buChar char="•"/>
                </a:pPr>
                <a:r>
                  <a:rPr lang="en-US" sz="2600" dirty="0"/>
                  <a:t>Principle practical advantage of Evidence Procedure: we can easily find optimal lambdas for </a:t>
                </a:r>
                <a:r>
                  <a:rPr lang="en-US" sz="2600" dirty="0">
                    <a:solidFill>
                      <a:srgbClr val="C00000"/>
                    </a:solidFill>
                  </a:rPr>
                  <a:t>each parameter separately</a:t>
                </a:r>
                <a:r>
                  <a:rPr lang="en-US" sz="2600" dirty="0"/>
                  <a:t>.</a:t>
                </a:r>
              </a:p>
            </p:txBody>
          </p:sp>
        </mc:Choice>
        <mc:Fallback>
          <p:sp>
            <p:nvSpPr>
              <p:cNvPr id="3" name="Content Placeholder 2">
                <a:extLst>
                  <a:ext uri="{FF2B5EF4-FFF2-40B4-BE49-F238E27FC236}">
                    <a16:creationId xmlns="" xmlns:a16="http://schemas.microsoft.com/office/drawing/2014/main" xmlns:a14="http://schemas.microsoft.com/office/drawing/2010/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rotWithShape="0">
                <a:blip r:embed="rId2"/>
                <a:stretch>
                  <a:fillRect l="-945" t="-1131" b="-1382"/>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54</a:t>
            </a:fld>
            <a:endParaRPr lang="en-US"/>
          </a:p>
        </p:txBody>
      </p:sp>
      <p:sp>
        <p:nvSpPr>
          <p:cNvPr id="5" name="TextBox 4">
            <a:extLst>
              <a:ext uri="{FF2B5EF4-FFF2-40B4-BE49-F238E27FC236}">
                <a16:creationId xmlns="" xmlns:a16="http://schemas.microsoft.com/office/drawing/2014/main" id="{1970AC81-525C-BA48-A9AB-D4BD154D29A3}"/>
              </a:ext>
            </a:extLst>
          </p:cNvPr>
          <p:cNvSpPr txBox="1"/>
          <p:nvPr/>
        </p:nvSpPr>
        <p:spPr>
          <a:xfrm>
            <a:off x="4127862" y="1583871"/>
            <a:ext cx="2452916" cy="492443"/>
          </a:xfrm>
          <a:prstGeom prst="rect">
            <a:avLst/>
          </a:prstGeom>
          <a:noFill/>
        </p:spPr>
        <p:txBody>
          <a:bodyPr wrap="none" rtlCol="0">
            <a:spAutoFit/>
          </a:bodyPr>
          <a:lstStyle/>
          <a:p>
            <a:pPr lvl="0" defTabSz="457182">
              <a:spcBef>
                <a:spcPct val="20000"/>
              </a:spcBef>
            </a:pPr>
            <a:r>
              <a:rPr lang="en-US" sz="2600" b="1" dirty="0">
                <a:solidFill>
                  <a:srgbClr val="464646"/>
                </a:solidFill>
                <a:latin typeface="Karla"/>
              </a:rPr>
              <a:t>cross-validation.</a:t>
            </a:r>
          </a:p>
        </p:txBody>
      </p:sp>
    </p:spTree>
    <p:extLst>
      <p:ext uri="{BB962C8B-B14F-4D97-AF65-F5344CB8AC3E}">
        <p14:creationId xmlns:p14="http://schemas.microsoft.com/office/powerpoint/2010/main" val="276345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66D0D8-B907-4987-9228-0F2FEC3BD0BD}"/>
              </a:ext>
            </a:extLst>
          </p:cNvPr>
          <p:cNvSpPr>
            <a:spLocks noGrp="1"/>
          </p:cNvSpPr>
          <p:nvPr>
            <p:ph type="title"/>
          </p:nvPr>
        </p:nvSpPr>
        <p:spPr/>
        <p:txBody>
          <a:bodyPr/>
          <a:lstStyle/>
          <a:p>
            <a:r>
              <a:rPr lang="en-US" dirty="0">
                <a:solidFill>
                  <a:schemeClr val="tx1">
                    <a:lumMod val="75000"/>
                    <a:lumOff val="25000"/>
                  </a:schemeClr>
                </a:solidFill>
              </a:rPr>
              <a:t>Evidence Procedure: The math in a nutshell</a:t>
            </a:r>
          </a:p>
        </p:txBody>
      </p:sp>
      <p:sp>
        <p:nvSpPr>
          <p:cNvPr id="3" name="Content Placeholder 2">
            <a:extLst>
              <a:ext uri="{FF2B5EF4-FFF2-40B4-BE49-F238E27FC236}">
                <a16:creationId xmlns="" xmlns:a16="http://schemas.microsoft.com/office/drawing/2014/main" id="{8755AB0A-F42D-4D04-9CA5-454E48B700F1}"/>
              </a:ext>
            </a:extLst>
          </p:cNvPr>
          <p:cNvSpPr>
            <a:spLocks noGrp="1"/>
          </p:cNvSpPr>
          <p:nvPr>
            <p:ph idx="1"/>
          </p:nvPr>
        </p:nvSpPr>
        <p:spPr>
          <a:xfrm>
            <a:off x="833415" y="1177758"/>
            <a:ext cx="10327008" cy="597879"/>
          </a:xfrm>
        </p:spPr>
        <p:txBody>
          <a:bodyPr/>
          <a:lstStyle/>
          <a:p>
            <a:r>
              <a:rPr lang="en-US" dirty="0">
                <a:solidFill>
                  <a:schemeClr val="tx1">
                    <a:lumMod val="75000"/>
                    <a:lumOff val="25000"/>
                  </a:schemeClr>
                </a:solidFill>
              </a:rPr>
              <a:t>Assume the following model:</a:t>
            </a:r>
          </a:p>
          <a:p>
            <a:endParaRPr lang="en-US" dirty="0">
              <a:solidFill>
                <a:schemeClr val="tx1">
                  <a:lumMod val="75000"/>
                  <a:lumOff val="25000"/>
                </a:schemeClr>
              </a:solidFill>
            </a:endParaRPr>
          </a:p>
        </p:txBody>
      </p:sp>
      <p:sp>
        <p:nvSpPr>
          <p:cNvPr id="4" name="Slide Number Placeholder 3">
            <a:extLst>
              <a:ext uri="{FF2B5EF4-FFF2-40B4-BE49-F238E27FC236}">
                <a16:creationId xmlns=""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solidFill>
                  <a:schemeClr val="tx1">
                    <a:lumMod val="75000"/>
                    <a:lumOff val="25000"/>
                  </a:schemeClr>
                </a:solidFill>
              </a:rPr>
              <a:t>55</a:t>
            </a:fld>
            <a:endParaRPr lang="en-US">
              <a:solidFill>
                <a:schemeClr val="tx1">
                  <a:lumMod val="75000"/>
                  <a:lumOff val="25000"/>
                </a:schemeClr>
              </a:solidFill>
            </a:endParaRPr>
          </a:p>
        </p:txBody>
      </p:sp>
      <p:sp>
        <p:nvSpPr>
          <p:cNvPr id="5" name="Content Placeholder 2">
            <a:extLst>
              <a:ext uri="{FF2B5EF4-FFF2-40B4-BE49-F238E27FC236}">
                <a16:creationId xmlns="" xmlns:a16="http://schemas.microsoft.com/office/drawing/2014/main" id="{04C04B10-9AB4-48B6-B997-37D2E384D321}"/>
              </a:ext>
            </a:extLst>
          </p:cNvPr>
          <p:cNvSpPr txBox="1">
            <a:spLocks/>
          </p:cNvSpPr>
          <p:nvPr/>
        </p:nvSpPr>
        <p:spPr>
          <a:xfrm>
            <a:off x="833415" y="2917260"/>
            <a:ext cx="10327008" cy="5978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75000"/>
                    <a:lumOff val="25000"/>
                  </a:schemeClr>
                </a:solidFill>
              </a:rPr>
              <a:t>The marginal likelihood can be computed as follows:</a:t>
            </a:r>
          </a:p>
          <a:p>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 xmlns:a16="http://schemas.microsoft.com/office/drawing/2014/main" id="{E111D96F-4F9B-4993-BDD2-794D6369478C}"/>
                  </a:ext>
                </a:extLst>
              </p:cNvPr>
              <p:cNvSpPr txBox="1"/>
              <p:nvPr/>
            </p:nvSpPr>
            <p:spPr>
              <a:xfrm>
                <a:off x="1312407" y="1754144"/>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𝑝</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𝑌</m:t>
                          </m:r>
                        </m:e>
                        <m:e>
                          <m:r>
                            <a:rPr lang="en-US" sz="2800" b="0" i="1" smtClean="0">
                              <a:solidFill>
                                <a:schemeClr val="tx1">
                                  <a:lumMod val="75000"/>
                                  <a:lumOff val="25000"/>
                                </a:schemeClr>
                              </a:solidFill>
                              <a:latin typeface="Cambria Math" panose="02040503050406030204" pitchFamily="18" charset="0"/>
                            </a:rPr>
                            <m:t>𝛽</m:t>
                          </m:r>
                        </m:e>
                      </m:d>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 </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endParaRPr>
              </a:p>
            </p:txBody>
          </p:sp>
        </mc:Choice>
        <mc:Fallback>
          <p:sp>
            <p:nvSpPr>
              <p:cNvPr id="6" name="TextBox 5">
                <a:extLst>
                  <a:ext uri="{FF2B5EF4-FFF2-40B4-BE49-F238E27FC236}">
                    <a16:creationId xmlns="" xmlns:a16="http://schemas.microsoft.com/office/drawing/2014/main" xmlns:a14="http://schemas.microsoft.com/office/drawing/2010/main" id="{E111D96F-4F9B-4993-BDD2-794D6369478C}"/>
                  </a:ext>
                </a:extLst>
              </p:cNvPr>
              <p:cNvSpPr txBox="1">
                <a:spLocks noRot="1" noChangeAspect="1" noMove="1" noResize="1" noEditPoints="1" noAdjustHandles="1" noChangeArrowheads="1" noChangeShapeType="1" noTextEdit="1"/>
              </p:cNvSpPr>
              <p:nvPr/>
            </p:nvSpPr>
            <p:spPr>
              <a:xfrm>
                <a:off x="1312407" y="1754144"/>
                <a:ext cx="3243701" cy="43088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 xmlns:a16="http://schemas.microsoft.com/office/drawing/2014/main" id="{77BDA250-744C-42C8-802C-97C21ED04AEF}"/>
                  </a:ext>
                </a:extLst>
              </p:cNvPr>
              <p:cNvSpPr txBox="1"/>
              <p:nvPr/>
            </p:nvSpPr>
            <p:spPr>
              <a:xfrm>
                <a:off x="1312406" y="2282045"/>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𝑝</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r>
                        <a:rPr lang="en-US" sz="2800" b="0" i="1" smtClean="0">
                          <a:solidFill>
                            <a:schemeClr val="tx1">
                              <a:lumMod val="75000"/>
                              <a:lumOff val="25000"/>
                            </a:schemeClr>
                          </a:solidFill>
                          <a:latin typeface="Cambria Math" panose="02040503050406030204" pitchFamily="18" charset="0"/>
                        </a:rPr>
                        <m:t>(0, </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r>
                        <a:rPr lang="en-US" sz="2800" b="0" i="1" smtClean="0">
                          <a:solidFill>
                            <a:schemeClr val="tx1">
                              <a:lumMod val="75000"/>
                              <a:lumOff val="25000"/>
                            </a:schemeClr>
                          </a:solidFill>
                          <a:latin typeface="Cambria Math" panose="02040503050406030204" pitchFamily="18" charset="0"/>
                        </a:rPr>
                        <m:t>)</m:t>
                      </m:r>
                    </m:oMath>
                  </m:oMathPara>
                </a14:m>
                <a:endParaRPr lang="en-US" sz="2800" dirty="0">
                  <a:solidFill>
                    <a:schemeClr val="tx1">
                      <a:lumMod val="75000"/>
                      <a:lumOff val="25000"/>
                    </a:schemeClr>
                  </a:solidFill>
                </a:endParaRPr>
              </a:p>
            </p:txBody>
          </p:sp>
        </mc:Choice>
        <mc:Fallback>
          <p:sp>
            <p:nvSpPr>
              <p:cNvPr id="7" name="TextBox 6">
                <a:extLst>
                  <a:ext uri="{FF2B5EF4-FFF2-40B4-BE49-F238E27FC236}">
                    <a16:creationId xmlns="" xmlns:a16="http://schemas.microsoft.com/office/drawing/2014/main" xmlns:a14="http://schemas.microsoft.com/office/drawing/2010/main" id="{77BDA250-744C-42C8-802C-97C21ED04AEF}"/>
                  </a:ext>
                </a:extLst>
              </p:cNvPr>
              <p:cNvSpPr txBox="1">
                <a:spLocks noRot="1" noChangeAspect="1" noMove="1" noResize="1" noEditPoints="1" noAdjustHandles="1" noChangeArrowheads="1" noChangeShapeType="1" noTextEdit="1"/>
              </p:cNvSpPr>
              <p:nvPr/>
            </p:nvSpPr>
            <p:spPr>
              <a:xfrm>
                <a:off x="1312406" y="2282045"/>
                <a:ext cx="3243701" cy="4308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 xmlns:a16="http://schemas.microsoft.com/office/drawing/2014/main" id="{649D7949-248E-4EC4-B752-59169984C239}"/>
                  </a:ext>
                </a:extLst>
              </p:cNvPr>
              <p:cNvSpPr txBox="1"/>
              <p:nvPr/>
            </p:nvSpPr>
            <p:spPr>
              <a:xfrm>
                <a:off x="6168769" y="1946897"/>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r>
                        <a:rPr lang="en-US" sz="2800" b="0" i="1" smtClean="0">
                          <a:solidFill>
                            <a:schemeClr val="tx1">
                              <a:lumMod val="75000"/>
                              <a:lumOff val="25000"/>
                            </a:schemeClr>
                          </a:solidFill>
                          <a:latin typeface="Cambria Math" panose="02040503050406030204" pitchFamily="18" charset="0"/>
                        </a:rPr>
                        <m:t>=</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𝜏</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oMath>
                  </m:oMathPara>
                </a14:m>
                <a:endParaRPr lang="en-US" sz="2800" dirty="0">
                  <a:solidFill>
                    <a:schemeClr val="tx1">
                      <a:lumMod val="75000"/>
                      <a:lumOff val="25000"/>
                    </a:schemeClr>
                  </a:solidFill>
                </a:endParaRPr>
              </a:p>
            </p:txBody>
          </p:sp>
        </mc:Choice>
        <mc:Fallback>
          <p:sp>
            <p:nvSpPr>
              <p:cNvPr id="8" name="TextBox 7">
                <a:extLst>
                  <a:ext uri="{FF2B5EF4-FFF2-40B4-BE49-F238E27FC236}">
                    <a16:creationId xmlns="" xmlns:a16="http://schemas.microsoft.com/office/drawing/2014/main" xmlns:a14="http://schemas.microsoft.com/office/drawing/2010/main" id="{649D7949-248E-4EC4-B752-59169984C239}"/>
                  </a:ext>
                </a:extLst>
              </p:cNvPr>
              <p:cNvSpPr txBox="1">
                <a:spLocks noRot="1" noChangeAspect="1" noMove="1" noResize="1" noEditPoints="1" noAdjustHandles="1" noChangeArrowheads="1" noChangeShapeType="1" noTextEdit="1"/>
              </p:cNvSpPr>
              <p:nvPr/>
            </p:nvSpPr>
            <p:spPr>
              <a:xfrm>
                <a:off x="6168769" y="1946897"/>
                <a:ext cx="3243701" cy="430887"/>
              </a:xfrm>
              <a:prstGeom prst="rect">
                <a:avLst/>
              </a:prstGeom>
              <a:blipFill rotWithShape="0">
                <a:blip r:embed="rId4"/>
                <a:stretch>
                  <a:fillRect l="-1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 xmlns:a16="http://schemas.microsoft.com/office/drawing/2014/main" id="{BC817796-0FBF-452A-9736-B595AC7EE2BC}"/>
                  </a:ext>
                </a:extLst>
              </p:cNvPr>
              <p:cNvSpPr txBox="1"/>
              <p:nvPr/>
            </p:nvSpPr>
            <p:spPr>
              <a:xfrm>
                <a:off x="8146782" y="1660095"/>
                <a:ext cx="3243701" cy="9846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𝜏</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m:t>
                      </m:r>
                      <m:d>
                        <m:dPr>
                          <m:begChr m:val="["/>
                          <m:endChr m:val="]"/>
                          <m:ctrlPr>
                            <a:rPr lang="en-US" sz="2800" b="0" i="1" smtClean="0">
                              <a:solidFill>
                                <a:schemeClr val="tx1">
                                  <a:lumMod val="75000"/>
                                  <a:lumOff val="25000"/>
                                </a:schemeClr>
                              </a:solidFill>
                              <a:latin typeface="Cambria Math" charset="0"/>
                            </a:rPr>
                          </m:ctrlPr>
                        </m:dPr>
                        <m:e>
                          <m:f>
                            <m:fPr>
                              <m:ctrlPr>
                                <a:rPr lang="en-US" sz="2800" b="0" i="1" smtClean="0">
                                  <a:solidFill>
                                    <a:schemeClr val="tx1">
                                      <a:lumMod val="75000"/>
                                      <a:lumOff val="25000"/>
                                    </a:schemeClr>
                                  </a:solidFill>
                                  <a:latin typeface="Cambria Math" charset="0"/>
                                </a:rPr>
                              </m:ctrlPr>
                            </m:fPr>
                            <m:num>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num>
                            <m:den>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panose="02040503050406030204" pitchFamily="18" charset="0"/>
                                    </a:rPr>
                                    <m:t>𝜆</m:t>
                                  </m:r>
                                </m:e>
                                <m:sub>
                                  <m:r>
                                    <a:rPr lang="en-US" sz="2800" b="0" i="1" smtClean="0">
                                      <a:solidFill>
                                        <a:schemeClr val="tx1">
                                          <a:lumMod val="75000"/>
                                          <a:lumOff val="25000"/>
                                        </a:schemeClr>
                                      </a:solidFill>
                                      <a:latin typeface="Cambria Math" panose="02040503050406030204" pitchFamily="18" charset="0"/>
                                    </a:rPr>
                                    <m:t>1</m:t>
                                  </m:r>
                                </m:sub>
                              </m:sSub>
                            </m:den>
                          </m:f>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charset="0"/>
                                </a:rPr>
                              </m:ctrlPr>
                            </m:fPr>
                            <m:num>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num>
                            <m:den>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panose="02040503050406030204" pitchFamily="18" charset="0"/>
                                    </a:rPr>
                                    <m:t>𝜆</m:t>
                                  </m:r>
                                </m:e>
                                <m:sub>
                                  <m:r>
                                    <a:rPr lang="en-US" sz="2800" b="0" i="1" smtClean="0">
                                      <a:solidFill>
                                        <a:schemeClr val="tx1">
                                          <a:lumMod val="75000"/>
                                          <a:lumOff val="25000"/>
                                        </a:schemeClr>
                                      </a:solidFill>
                                      <a:latin typeface="Cambria Math" panose="02040503050406030204" pitchFamily="18" charset="0"/>
                                    </a:rPr>
                                    <m:t>2</m:t>
                                  </m:r>
                                </m:sub>
                              </m:sSub>
                            </m:den>
                          </m:f>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charset="0"/>
                                </a:rPr>
                              </m:ctrlPr>
                            </m:fPr>
                            <m:num>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num>
                            <m:den>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panose="02040503050406030204" pitchFamily="18" charset="0"/>
                                    </a:rPr>
                                    <m:t>𝜆</m:t>
                                  </m:r>
                                </m:e>
                                <m:sub>
                                  <m:r>
                                    <a:rPr lang="en-US" sz="2800" b="0" i="1" smtClean="0">
                                      <a:solidFill>
                                        <a:schemeClr val="tx1">
                                          <a:lumMod val="75000"/>
                                          <a:lumOff val="25000"/>
                                        </a:schemeClr>
                                      </a:solidFill>
                                      <a:latin typeface="Cambria Math" panose="02040503050406030204" pitchFamily="18" charset="0"/>
                                    </a:rPr>
                                    <m:t>𝑝</m:t>
                                  </m:r>
                                </m:sub>
                              </m:sSub>
                            </m:den>
                          </m:f>
                        </m:e>
                      </m:d>
                    </m:oMath>
                  </m:oMathPara>
                </a14:m>
                <a:endParaRPr lang="en-US" sz="2800" dirty="0">
                  <a:solidFill>
                    <a:schemeClr val="tx1">
                      <a:lumMod val="75000"/>
                      <a:lumOff val="25000"/>
                    </a:schemeClr>
                  </a:solidFill>
                </a:endParaRPr>
              </a:p>
            </p:txBody>
          </p:sp>
        </mc:Choice>
        <mc:Fallback>
          <p:sp>
            <p:nvSpPr>
              <p:cNvPr id="9" name="TextBox 8">
                <a:extLst>
                  <a:ext uri="{FF2B5EF4-FFF2-40B4-BE49-F238E27FC236}">
                    <a16:creationId xmlns="" xmlns:a16="http://schemas.microsoft.com/office/drawing/2014/main" xmlns:a14="http://schemas.microsoft.com/office/drawing/2010/main" id="{BC817796-0FBF-452A-9736-B595AC7EE2BC}"/>
                  </a:ext>
                </a:extLst>
              </p:cNvPr>
              <p:cNvSpPr txBox="1">
                <a:spLocks noRot="1" noChangeAspect="1" noMove="1" noResize="1" noEditPoints="1" noAdjustHandles="1" noChangeArrowheads="1" noChangeShapeType="1" noTextEdit="1"/>
              </p:cNvSpPr>
              <p:nvPr/>
            </p:nvSpPr>
            <p:spPr>
              <a:xfrm>
                <a:off x="8146782" y="1660095"/>
                <a:ext cx="3243701" cy="98469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 xmlns:a16="http://schemas.microsoft.com/office/drawing/2014/main" id="{522315C9-A46C-44CA-BD73-B4422E0AF214}"/>
                  </a:ext>
                </a:extLst>
              </p:cNvPr>
              <p:cNvSpPr txBox="1"/>
              <p:nvPr/>
            </p:nvSpPr>
            <p:spPr>
              <a:xfrm>
                <a:off x="1346212" y="3591689"/>
                <a:ext cx="6419792" cy="4472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𝑝</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𝑌</m:t>
                          </m:r>
                        </m:e>
                        <m:e>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𝜏</m:t>
                              </m:r>
                            </m:e>
                            <m:sup>
                              <m:r>
                                <a:rPr lang="en-US" sz="2800" b="0" i="1" smtClean="0">
                                  <a:solidFill>
                                    <a:schemeClr val="tx1">
                                      <a:lumMod val="75000"/>
                                      <a:lumOff val="25000"/>
                                    </a:schemeClr>
                                  </a:solidFill>
                                  <a:latin typeface="Cambria Math" panose="02040503050406030204" pitchFamily="18" charset="0"/>
                                </a:rPr>
                                <m:t>2</m:t>
                              </m:r>
                            </m:sup>
                          </m:sSup>
                        </m:e>
                      </m:d>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e>
                      </m:d>
                      <m:r>
                        <a:rPr lang="en-US" sz="2800" b="0" i="1" smtClean="0">
                          <a:solidFill>
                            <a:schemeClr val="tx1">
                              <a:lumMod val="75000"/>
                              <a:lumOff val="25000"/>
                            </a:schemeClr>
                          </a:solidFill>
                          <a:latin typeface="Cambria Math" panose="02040503050406030204" pitchFamily="18" charset="0"/>
                        </a:rPr>
                        <m:t>𝑁</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𝛽</m:t>
                          </m:r>
                          <m:r>
                            <a:rPr lang="en-US" sz="2800" b="0" i="1" smtClean="0">
                              <a:solidFill>
                                <a:schemeClr val="tx1">
                                  <a:lumMod val="75000"/>
                                  <a:lumOff val="25000"/>
                                </a:schemeClr>
                              </a:solidFill>
                              <a:latin typeface="Cambria Math" panose="02040503050406030204" pitchFamily="18" charset="0"/>
                            </a:rPr>
                            <m:t>;0,</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e>
                      </m:d>
                      <m:r>
                        <a:rPr lang="en-US" sz="2800" b="0" i="1" smtClean="0">
                          <a:solidFill>
                            <a:schemeClr val="tx1">
                              <a:lumMod val="75000"/>
                              <a:lumOff val="25000"/>
                            </a:schemeClr>
                          </a:solidFill>
                          <a:latin typeface="Cambria Math" panose="02040503050406030204" pitchFamily="18" charset="0"/>
                        </a:rPr>
                        <m:t>𝑑</m:t>
                      </m:r>
                      <m:r>
                        <a:rPr lang="en-US" sz="2800" b="0" i="1" smtClean="0">
                          <a:solidFill>
                            <a:schemeClr val="tx1">
                              <a:lumMod val="75000"/>
                              <a:lumOff val="25000"/>
                            </a:schemeClr>
                          </a:solidFill>
                          <a:latin typeface="Cambria Math" panose="02040503050406030204" pitchFamily="18" charset="0"/>
                        </a:rPr>
                        <m:t>𝛽</m:t>
                      </m:r>
                    </m:oMath>
                  </m:oMathPara>
                </a14:m>
                <a:endParaRPr lang="en-US" sz="2800" dirty="0">
                  <a:solidFill>
                    <a:schemeClr val="tx1">
                      <a:lumMod val="75000"/>
                      <a:lumOff val="25000"/>
                    </a:schemeClr>
                  </a:solidFill>
                </a:endParaRPr>
              </a:p>
            </p:txBody>
          </p:sp>
        </mc:Choice>
        <mc:Fallback>
          <p:sp>
            <p:nvSpPr>
              <p:cNvPr id="10" name="TextBox 9">
                <a:extLst>
                  <a:ext uri="{FF2B5EF4-FFF2-40B4-BE49-F238E27FC236}">
                    <a16:creationId xmlns="" xmlns:a16="http://schemas.microsoft.com/office/drawing/2014/main" xmlns:a14="http://schemas.microsoft.com/office/drawing/2010/main" id="{522315C9-A46C-44CA-BD73-B4422E0AF214}"/>
                  </a:ext>
                </a:extLst>
              </p:cNvPr>
              <p:cNvSpPr txBox="1">
                <a:spLocks noRot="1" noChangeAspect="1" noMove="1" noResize="1" noEditPoints="1" noAdjustHandles="1" noChangeArrowheads="1" noChangeShapeType="1" noTextEdit="1"/>
              </p:cNvSpPr>
              <p:nvPr/>
            </p:nvSpPr>
            <p:spPr>
              <a:xfrm>
                <a:off x="1346212" y="3591689"/>
                <a:ext cx="6419792" cy="44723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 xmlns:a16="http://schemas.microsoft.com/office/drawing/2014/main" id="{A0F289F7-1559-4617-BC81-72F5F2883A91}"/>
                  </a:ext>
                </a:extLst>
              </p:cNvPr>
              <p:cNvSpPr txBox="1"/>
              <p:nvPr/>
            </p:nvSpPr>
            <p:spPr>
              <a:xfrm>
                <a:off x="2627325" y="4307329"/>
                <a:ext cx="6419792" cy="437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𝑁</m:t>
                      </m:r>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𝑌</m:t>
                          </m:r>
                          <m:r>
                            <a:rPr lang="en-US" sz="2800" b="0" i="1" smtClean="0">
                              <a:solidFill>
                                <a:schemeClr val="tx1">
                                  <a:lumMod val="75000"/>
                                  <a:lumOff val="25000"/>
                                </a:schemeClr>
                              </a:solidFill>
                              <a:latin typeface="Cambria Math" panose="02040503050406030204" pitchFamily="18" charset="0"/>
                            </a:rPr>
                            <m:t>;0,</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r>
                            <a:rPr lang="en-US" sz="2800" b="0" i="1" smtClean="0">
                              <a:solidFill>
                                <a:schemeClr val="tx1">
                                  <a:lumMod val="75000"/>
                                  <a:lumOff val="25000"/>
                                </a:schemeClr>
                              </a:solidFill>
                              <a:latin typeface="Cambria Math" panose="02040503050406030204" pitchFamily="18" charset="0"/>
                            </a:rPr>
                            <m:t>𝐼</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𝑋</m:t>
                              </m:r>
                            </m:e>
                            <m:sup>
                              <m:r>
                                <a:rPr lang="en-US" sz="2800" b="0" i="1" smtClean="0">
                                  <a:solidFill>
                                    <a:schemeClr val="tx1">
                                      <a:lumMod val="75000"/>
                                      <a:lumOff val="25000"/>
                                    </a:schemeClr>
                                  </a:solidFill>
                                  <a:latin typeface="Cambria Math" panose="02040503050406030204" pitchFamily="18" charset="0"/>
                                </a:rPr>
                                <m:t>𝑇</m:t>
                              </m:r>
                            </m:sup>
                          </m:sSup>
                        </m:e>
                      </m:d>
                    </m:oMath>
                  </m:oMathPara>
                </a14:m>
                <a:endParaRPr lang="en-US" sz="2800" dirty="0">
                  <a:solidFill>
                    <a:schemeClr val="tx1">
                      <a:lumMod val="75000"/>
                      <a:lumOff val="25000"/>
                    </a:schemeClr>
                  </a:solidFill>
                </a:endParaRPr>
              </a:p>
            </p:txBody>
          </p:sp>
        </mc:Choice>
        <mc:Fallback>
          <p:sp>
            <p:nvSpPr>
              <p:cNvPr id="11" name="TextBox 10">
                <a:extLst>
                  <a:ext uri="{FF2B5EF4-FFF2-40B4-BE49-F238E27FC236}">
                    <a16:creationId xmlns="" xmlns:a16="http://schemas.microsoft.com/office/drawing/2014/main" xmlns:a14="http://schemas.microsoft.com/office/drawing/2010/main" id="{A0F289F7-1559-4617-BC81-72F5F2883A91}"/>
                  </a:ext>
                </a:extLst>
              </p:cNvPr>
              <p:cNvSpPr txBox="1">
                <a:spLocks noRot="1" noChangeAspect="1" noMove="1" noResize="1" noEditPoints="1" noAdjustHandles="1" noChangeArrowheads="1" noChangeShapeType="1" noTextEdit="1"/>
              </p:cNvSpPr>
              <p:nvPr/>
            </p:nvSpPr>
            <p:spPr>
              <a:xfrm>
                <a:off x="2627325" y="4307329"/>
                <a:ext cx="6419792" cy="43798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 xmlns:a16="http://schemas.microsoft.com/office/drawing/2014/main" id="{085D0E5F-7E0B-43E2-9CE3-D054C3123D3E}"/>
                  </a:ext>
                </a:extLst>
              </p:cNvPr>
              <p:cNvSpPr txBox="1"/>
              <p:nvPr/>
            </p:nvSpPr>
            <p:spPr>
              <a:xfrm>
                <a:off x="2627325" y="4852610"/>
                <a:ext cx="6419792" cy="8185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lumMod val="75000"/>
                              <a:lumOff val="25000"/>
                            </a:schemeClr>
                          </a:solidFill>
                          <a:latin typeface="Cambria Math" panose="02040503050406030204" pitchFamily="18" charset="0"/>
                        </a:rPr>
                        <m:t>=</m:t>
                      </m:r>
                      <m:sSup>
                        <m:sSupPr>
                          <m:ctrlPr>
                            <a:rPr lang="en-US" sz="2800" b="0" i="1" smtClean="0">
                              <a:solidFill>
                                <a:schemeClr val="tx1">
                                  <a:lumMod val="75000"/>
                                  <a:lumOff val="25000"/>
                                </a:schemeClr>
                              </a:solidFill>
                              <a:latin typeface="Cambria Math" charset="0"/>
                            </a:rPr>
                          </m:ctrlPr>
                        </m:sSupPr>
                        <m:e>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2</m:t>
                              </m:r>
                              <m:r>
                                <a:rPr lang="en-US" sz="2800" b="0" i="1" smtClean="0">
                                  <a:solidFill>
                                    <a:schemeClr val="tx1">
                                      <a:lumMod val="75000"/>
                                      <a:lumOff val="25000"/>
                                    </a:schemeClr>
                                  </a:solidFill>
                                  <a:latin typeface="Cambria Math" panose="02040503050406030204" pitchFamily="18" charset="0"/>
                                </a:rPr>
                                <m:t>𝜋</m:t>
                              </m:r>
                            </m:e>
                          </m:d>
                        </m:e>
                        <m:sup>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charset="0"/>
                                </a:rPr>
                              </m:ctrlPr>
                            </m:fPr>
                            <m:num>
                              <m:r>
                                <a:rPr lang="en-US" sz="2800" b="0" i="1" smtClean="0">
                                  <a:solidFill>
                                    <a:schemeClr val="tx1">
                                      <a:lumMod val="75000"/>
                                      <a:lumOff val="25000"/>
                                    </a:schemeClr>
                                  </a:solidFill>
                                  <a:latin typeface="Cambria Math" panose="02040503050406030204" pitchFamily="18" charset="0"/>
                                </a:rPr>
                                <m:t>𝑁</m:t>
                              </m:r>
                            </m:num>
                            <m:den>
                              <m:r>
                                <a:rPr lang="en-US" sz="2800" b="0" i="1" smtClean="0">
                                  <a:solidFill>
                                    <a:schemeClr val="tx1">
                                      <a:lumMod val="75000"/>
                                      <a:lumOff val="25000"/>
                                    </a:schemeClr>
                                  </a:solidFill>
                                  <a:latin typeface="Cambria Math" panose="02040503050406030204" pitchFamily="18" charset="0"/>
                                </a:rPr>
                                <m:t>2</m:t>
                              </m:r>
                            </m:den>
                          </m:f>
                        </m:sup>
                      </m:sSup>
                      <m:sSup>
                        <m:sSupPr>
                          <m:ctrlPr>
                            <a:rPr lang="en-US" sz="2800" b="0" i="1" smtClean="0">
                              <a:solidFill>
                                <a:schemeClr val="tx1">
                                  <a:lumMod val="75000"/>
                                  <a:lumOff val="25000"/>
                                </a:schemeClr>
                              </a:solidFill>
                              <a:latin typeface="Cambria Math" charset="0"/>
                            </a:rPr>
                          </m:ctrlPr>
                        </m:sSupPr>
                        <m:e>
                          <m:d>
                            <m:dPr>
                              <m:begChr m:val="|"/>
                              <m:endChr m:val="|"/>
                              <m:ctrlPr>
                                <a:rPr lang="en-US" sz="2800" b="0" i="1" smtClean="0">
                                  <a:solidFill>
                                    <a:schemeClr val="tx1">
                                      <a:lumMod val="75000"/>
                                      <a:lumOff val="25000"/>
                                    </a:schemeClr>
                                  </a:solidFill>
                                  <a:latin typeface="Cambria Math" charset="0"/>
                                </a:rPr>
                              </m:ctrlPr>
                            </m:dPr>
                            <m:e>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panose="02040503050406030204" pitchFamily="18" charset="0"/>
                                    </a:rPr>
                                    <m:t>𝐶</m:t>
                                  </m:r>
                                </m:e>
                                <m:sub>
                                  <m:r>
                                    <a:rPr lang="en-US" sz="2800" b="0" i="1" smtClean="0">
                                      <a:solidFill>
                                        <a:schemeClr val="tx1">
                                          <a:lumMod val="75000"/>
                                          <a:lumOff val="25000"/>
                                        </a:schemeClr>
                                      </a:solidFill>
                                      <a:latin typeface="Cambria Math" panose="02040503050406030204" pitchFamily="18" charset="0"/>
                                    </a:rPr>
                                    <m:t>𝜏</m:t>
                                  </m:r>
                                </m:sub>
                              </m:sSub>
                            </m:e>
                          </m:d>
                        </m:e>
                        <m:sup>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2</m:t>
                              </m:r>
                            </m:den>
                          </m:f>
                        </m:sup>
                      </m:sSup>
                      <m:func>
                        <m:funcPr>
                          <m:ctrlPr>
                            <a:rPr lang="en-US" sz="2800" b="0" i="1" smtClean="0">
                              <a:solidFill>
                                <a:schemeClr val="tx1">
                                  <a:lumMod val="75000"/>
                                  <a:lumOff val="25000"/>
                                </a:schemeClr>
                              </a:solidFill>
                              <a:latin typeface="Cambria Math" charset="0"/>
                            </a:rPr>
                          </m:ctrlPr>
                        </m:funcPr>
                        <m:fName>
                          <m:r>
                            <m:rPr>
                              <m:sty m:val="p"/>
                            </m:rPr>
                            <a:rPr lang="en-US" sz="2800" b="0" i="0" smtClean="0">
                              <a:solidFill>
                                <a:schemeClr val="tx1">
                                  <a:lumMod val="75000"/>
                                  <a:lumOff val="25000"/>
                                </a:schemeClr>
                              </a:solidFill>
                              <a:latin typeface="Cambria Math" panose="02040503050406030204" pitchFamily="18" charset="0"/>
                            </a:rPr>
                            <m:t>exp</m:t>
                          </m:r>
                        </m:fName>
                        <m:e>
                          <m:d>
                            <m:dPr>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charset="0"/>
                                    </a:rPr>
                                  </m:ctrlPr>
                                </m:fPr>
                                <m:num>
                                  <m:r>
                                    <a:rPr lang="en-US" sz="2800" b="0" i="1" smtClean="0">
                                      <a:solidFill>
                                        <a:schemeClr val="tx1">
                                          <a:lumMod val="75000"/>
                                          <a:lumOff val="25000"/>
                                        </a:schemeClr>
                                      </a:solidFill>
                                      <a:latin typeface="Cambria Math" panose="02040503050406030204" pitchFamily="18" charset="0"/>
                                    </a:rPr>
                                    <m:t>1</m:t>
                                  </m:r>
                                </m:num>
                                <m:den>
                                  <m:r>
                                    <a:rPr lang="en-US" sz="2800" b="0" i="1" smtClean="0">
                                      <a:solidFill>
                                        <a:schemeClr val="tx1">
                                          <a:lumMod val="75000"/>
                                          <a:lumOff val="25000"/>
                                        </a:schemeClr>
                                      </a:solidFill>
                                      <a:latin typeface="Cambria Math" panose="02040503050406030204" pitchFamily="18" charset="0"/>
                                    </a:rPr>
                                    <m:t>2</m:t>
                                  </m:r>
                                </m:den>
                              </m:f>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𝑌</m:t>
                                  </m:r>
                                </m:e>
                                <m:sup>
                                  <m:r>
                                    <a:rPr lang="en-US" sz="2800" b="0" i="1" smtClean="0">
                                      <a:solidFill>
                                        <a:schemeClr val="tx1">
                                          <a:lumMod val="75000"/>
                                          <a:lumOff val="25000"/>
                                        </a:schemeClr>
                                      </a:solidFill>
                                      <a:latin typeface="Cambria Math" panose="02040503050406030204" pitchFamily="18" charset="0"/>
                                    </a:rPr>
                                    <m:t>𝑇</m:t>
                                  </m:r>
                                </m:sup>
                              </m:sSup>
                              <m:sSubSup>
                                <m:sSubSupPr>
                                  <m:ctrlPr>
                                    <a:rPr lang="en-US" sz="2800" b="0" i="1" smtClean="0">
                                      <a:solidFill>
                                        <a:schemeClr val="tx1">
                                          <a:lumMod val="75000"/>
                                          <a:lumOff val="25000"/>
                                        </a:schemeClr>
                                      </a:solidFill>
                                      <a:latin typeface="Cambria Math" charset="0"/>
                                    </a:rPr>
                                  </m:ctrlPr>
                                </m:sSubSupPr>
                                <m:e>
                                  <m:r>
                                    <a:rPr lang="en-US" sz="2800" b="0" i="1" smtClean="0">
                                      <a:solidFill>
                                        <a:schemeClr val="tx1">
                                          <a:lumMod val="75000"/>
                                          <a:lumOff val="25000"/>
                                        </a:schemeClr>
                                      </a:solidFill>
                                      <a:latin typeface="Cambria Math" panose="02040503050406030204" pitchFamily="18" charset="0"/>
                                    </a:rPr>
                                    <m:t>𝐶</m:t>
                                  </m:r>
                                </m:e>
                                <m:sub>
                                  <m:r>
                                    <a:rPr lang="en-US" sz="2800" b="0" i="1" smtClean="0">
                                      <a:solidFill>
                                        <a:schemeClr val="tx1">
                                          <a:lumMod val="75000"/>
                                          <a:lumOff val="25000"/>
                                        </a:schemeClr>
                                      </a:solidFill>
                                      <a:latin typeface="Cambria Math" panose="02040503050406030204" pitchFamily="18" charset="0"/>
                                    </a:rPr>
                                    <m:t>𝜏</m:t>
                                  </m:r>
                                </m:sub>
                                <m:sup>
                                  <m:r>
                                    <a:rPr lang="en-US" sz="2800" b="0" i="1" smtClean="0">
                                      <a:solidFill>
                                        <a:schemeClr val="tx1">
                                          <a:lumMod val="75000"/>
                                          <a:lumOff val="25000"/>
                                        </a:schemeClr>
                                      </a:solidFill>
                                      <a:latin typeface="Cambria Math" panose="02040503050406030204" pitchFamily="18" charset="0"/>
                                    </a:rPr>
                                    <m:t>−1</m:t>
                                  </m:r>
                                </m:sup>
                              </m:sSubSup>
                              <m:r>
                                <a:rPr lang="en-US" sz="2800" b="0" i="1" smtClean="0">
                                  <a:solidFill>
                                    <a:schemeClr val="tx1">
                                      <a:lumMod val="75000"/>
                                      <a:lumOff val="25000"/>
                                    </a:schemeClr>
                                  </a:solidFill>
                                  <a:latin typeface="Cambria Math" panose="02040503050406030204" pitchFamily="18" charset="0"/>
                                </a:rPr>
                                <m:t>𝑌</m:t>
                              </m:r>
                            </m:e>
                          </m:d>
                        </m:e>
                      </m:func>
                    </m:oMath>
                  </m:oMathPara>
                </a14:m>
                <a:endParaRPr lang="en-US" sz="2800" dirty="0">
                  <a:solidFill>
                    <a:schemeClr val="tx1">
                      <a:lumMod val="75000"/>
                      <a:lumOff val="25000"/>
                    </a:schemeClr>
                  </a:solidFill>
                </a:endParaRPr>
              </a:p>
            </p:txBody>
          </p:sp>
        </mc:Choice>
        <mc:Fallback>
          <p:sp>
            <p:nvSpPr>
              <p:cNvPr id="12" name="TextBox 11">
                <a:extLst>
                  <a:ext uri="{FF2B5EF4-FFF2-40B4-BE49-F238E27FC236}">
                    <a16:creationId xmlns="" xmlns:a16="http://schemas.microsoft.com/office/drawing/2014/main" xmlns:a14="http://schemas.microsoft.com/office/drawing/2010/main" id="{085D0E5F-7E0B-43E2-9CE3-D054C3123D3E}"/>
                  </a:ext>
                </a:extLst>
              </p:cNvPr>
              <p:cNvSpPr txBox="1">
                <a:spLocks noRot="1" noChangeAspect="1" noMove="1" noResize="1" noEditPoints="1" noAdjustHandles="1" noChangeArrowheads="1" noChangeShapeType="1" noTextEdit="1"/>
              </p:cNvSpPr>
              <p:nvPr/>
            </p:nvSpPr>
            <p:spPr>
              <a:xfrm>
                <a:off x="2627325" y="4852610"/>
                <a:ext cx="6419792" cy="81855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 xmlns:a16="http://schemas.microsoft.com/office/drawing/2014/main" id="{EDF953CA-54D2-4B08-AD61-0462CDC67ED6}"/>
                  </a:ext>
                </a:extLst>
              </p:cNvPr>
              <p:cNvSpPr txBox="1"/>
              <p:nvPr/>
            </p:nvSpPr>
            <p:spPr>
              <a:xfrm>
                <a:off x="8406764" y="4191411"/>
                <a:ext cx="3209896" cy="8227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panose="02040503050406030204" pitchFamily="18" charset="0"/>
                            </a:rPr>
                            <m:t>𝐶</m:t>
                          </m:r>
                        </m:e>
                        <m:sub>
                          <m:r>
                            <a:rPr lang="en-US" sz="2800" b="0" i="1" smtClean="0">
                              <a:solidFill>
                                <a:schemeClr val="tx1">
                                  <a:lumMod val="75000"/>
                                  <a:lumOff val="25000"/>
                                </a:schemeClr>
                              </a:solidFill>
                              <a:latin typeface="Cambria Math" panose="02040503050406030204" pitchFamily="18" charset="0"/>
                            </a:rPr>
                            <m:t>𝜏</m:t>
                          </m:r>
                        </m:sub>
                      </m:sSub>
                      <m:r>
                        <a:rPr lang="en-US" sz="2800" b="0" i="1" smtClean="0">
                          <a:solidFill>
                            <a:schemeClr val="tx1">
                              <a:lumMod val="75000"/>
                              <a:lumOff val="25000"/>
                            </a:schemeClr>
                          </a:solidFill>
                          <a:latin typeface="Cambria Math" panose="02040503050406030204" pitchFamily="18" charset="0"/>
                        </a:rPr>
                        <m:t>=</m:t>
                      </m:r>
                      <m:f>
                        <m:fPr>
                          <m:ctrlPr>
                            <a:rPr lang="en-US" sz="2800" b="0" i="1" smtClean="0">
                              <a:solidFill>
                                <a:schemeClr val="tx1">
                                  <a:lumMod val="75000"/>
                                  <a:lumOff val="25000"/>
                                </a:schemeClr>
                              </a:solidFill>
                              <a:latin typeface="Cambria Math" charset="0"/>
                            </a:rPr>
                          </m:ctrlPr>
                        </m:fPr>
                        <m:num>
                          <m:r>
                            <a:rPr lang="en-US" sz="2800" b="0" i="1" smtClean="0">
                              <a:solidFill>
                                <a:schemeClr val="tx1">
                                  <a:lumMod val="75000"/>
                                  <a:lumOff val="25000"/>
                                </a:schemeClr>
                              </a:solidFill>
                              <a:latin typeface="Cambria Math" panose="02040503050406030204" pitchFamily="18" charset="0"/>
                            </a:rPr>
                            <m:t>1</m:t>
                          </m:r>
                        </m:num>
                        <m:den>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𝜎</m:t>
                              </m:r>
                            </m:e>
                            <m:sup>
                              <m:r>
                                <a:rPr lang="en-US" sz="2800" b="0" i="1" smtClean="0">
                                  <a:solidFill>
                                    <a:schemeClr val="tx1">
                                      <a:lumMod val="75000"/>
                                      <a:lumOff val="25000"/>
                                    </a:schemeClr>
                                  </a:solidFill>
                                  <a:latin typeface="Cambria Math" panose="02040503050406030204" pitchFamily="18" charset="0"/>
                                </a:rPr>
                                <m:t>2</m:t>
                              </m:r>
                            </m:sup>
                          </m:sSup>
                        </m:den>
                      </m:f>
                      <m:r>
                        <a:rPr lang="en-US" sz="2800" b="0" i="1" smtClean="0">
                          <a:solidFill>
                            <a:schemeClr val="tx1">
                              <a:lumMod val="75000"/>
                              <a:lumOff val="25000"/>
                            </a:schemeClr>
                          </a:solidFill>
                          <a:latin typeface="Cambria Math" panose="02040503050406030204" pitchFamily="18" charset="0"/>
                        </a:rPr>
                        <m:t>𝐼</m:t>
                      </m:r>
                      <m:r>
                        <a:rPr lang="en-US" sz="2800" b="0" i="1" smtClean="0">
                          <a:solidFill>
                            <a:schemeClr val="tx1">
                              <a:lumMod val="75000"/>
                              <a:lumOff val="25000"/>
                            </a:schemeClr>
                          </a:solidFill>
                          <a:latin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rPr>
                        <m:t>𝑋</m:t>
                      </m:r>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𝐴</m:t>
                          </m:r>
                        </m:e>
                        <m:sup>
                          <m:r>
                            <a:rPr lang="en-US" sz="2800" b="0" i="1" smtClean="0">
                              <a:solidFill>
                                <a:schemeClr val="tx1">
                                  <a:lumMod val="75000"/>
                                  <a:lumOff val="25000"/>
                                </a:schemeClr>
                              </a:solidFill>
                              <a:latin typeface="Cambria Math" panose="02040503050406030204" pitchFamily="18" charset="0"/>
                            </a:rPr>
                            <m:t>−1</m:t>
                          </m:r>
                        </m:sup>
                      </m:sSup>
                      <m:sSup>
                        <m:sSupPr>
                          <m:ctrlPr>
                            <a:rPr lang="en-US" sz="2800" b="0" i="1" smtClean="0">
                              <a:solidFill>
                                <a:schemeClr val="tx1">
                                  <a:lumMod val="75000"/>
                                  <a:lumOff val="25000"/>
                                </a:schemeClr>
                              </a:solidFill>
                              <a:latin typeface="Cambria Math" charset="0"/>
                            </a:rPr>
                          </m:ctrlPr>
                        </m:sSupPr>
                        <m:e>
                          <m:r>
                            <a:rPr lang="en-US" sz="2800" b="0" i="1" smtClean="0">
                              <a:solidFill>
                                <a:schemeClr val="tx1">
                                  <a:lumMod val="75000"/>
                                  <a:lumOff val="25000"/>
                                </a:schemeClr>
                              </a:solidFill>
                              <a:latin typeface="Cambria Math" panose="02040503050406030204" pitchFamily="18" charset="0"/>
                            </a:rPr>
                            <m:t>𝑋</m:t>
                          </m:r>
                        </m:e>
                        <m:sup>
                          <m:r>
                            <a:rPr lang="en-US" sz="2800" b="0" i="1" smtClean="0">
                              <a:solidFill>
                                <a:schemeClr val="tx1">
                                  <a:lumMod val="75000"/>
                                  <a:lumOff val="25000"/>
                                </a:schemeClr>
                              </a:solidFill>
                              <a:latin typeface="Cambria Math" panose="02040503050406030204" pitchFamily="18" charset="0"/>
                            </a:rPr>
                            <m:t>𝑇</m:t>
                          </m:r>
                        </m:sup>
                      </m:sSup>
                    </m:oMath>
                  </m:oMathPara>
                </a14:m>
                <a:endParaRPr lang="en-US" sz="2800" dirty="0">
                  <a:solidFill>
                    <a:schemeClr val="tx1">
                      <a:lumMod val="75000"/>
                      <a:lumOff val="25000"/>
                    </a:schemeClr>
                  </a:solidFill>
                </a:endParaRPr>
              </a:p>
            </p:txBody>
          </p:sp>
        </mc:Choice>
        <mc:Fallback>
          <p:sp>
            <p:nvSpPr>
              <p:cNvPr id="13" name="TextBox 12">
                <a:extLst>
                  <a:ext uri="{FF2B5EF4-FFF2-40B4-BE49-F238E27FC236}">
                    <a16:creationId xmlns="" xmlns:a16="http://schemas.microsoft.com/office/drawing/2014/main" xmlns:a14="http://schemas.microsoft.com/office/drawing/2010/main" id="{EDF953CA-54D2-4B08-AD61-0462CDC67ED6}"/>
                  </a:ext>
                </a:extLst>
              </p:cNvPr>
              <p:cNvSpPr txBox="1">
                <a:spLocks noRot="1" noChangeAspect="1" noMove="1" noResize="1" noEditPoints="1" noAdjustHandles="1" noChangeArrowheads="1" noChangeShapeType="1" noTextEdit="1"/>
              </p:cNvSpPr>
              <p:nvPr/>
            </p:nvSpPr>
            <p:spPr>
              <a:xfrm>
                <a:off x="8406764" y="4191411"/>
                <a:ext cx="3209896" cy="82278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33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755AB0A-F42D-4D04-9CA5-454E48B700F1}"/>
                  </a:ext>
                </a:extLst>
              </p:cNvPr>
              <p:cNvSpPr>
                <a:spLocks noGrp="1"/>
              </p:cNvSpPr>
              <p:nvPr>
                <p:ph idx="1"/>
              </p:nvPr>
            </p:nvSpPr>
            <p:spPr>
              <a:xfrm>
                <a:off x="833415" y="1177758"/>
                <a:ext cx="10327008" cy="3947135"/>
              </a:xfrm>
            </p:spPr>
            <p:txBody>
              <a:bodyPr/>
              <a:lstStyle/>
              <a:p>
                <a:r>
                  <a:rPr lang="en-US" sz="2600" dirty="0"/>
                  <a:t>We want the tau that maximizes this likelihood. We minimize the negative log likelihood:</a:t>
                </a:r>
              </a:p>
              <a:p>
                <a:endParaRPr lang="en-US" sz="2600" dirty="0"/>
              </a:p>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charset="0"/>
                            </a:rPr>
                          </m:ctrlPr>
                        </m:sSubSupPr>
                        <m:e>
                          <m:r>
                            <a:rPr lang="en-US" sz="2600" b="0" i="1" smtClean="0">
                              <a:latin typeface="Cambria Math" panose="02040503050406030204" pitchFamily="18" charset="0"/>
                            </a:rPr>
                            <m:t>𝜏</m:t>
                          </m:r>
                        </m:e>
                        <m:sub>
                          <m:r>
                            <a:rPr lang="en-US" sz="2600" b="0" i="1" smtClean="0">
                              <a:latin typeface="Cambria Math" panose="02040503050406030204" pitchFamily="18" charset="0"/>
                            </a:rPr>
                            <m:t>𝐸𝐵</m:t>
                          </m:r>
                        </m:sub>
                        <m:sup>
                          <m:r>
                            <a:rPr lang="en-US" sz="2600" b="0" i="1" smtClean="0">
                              <a:latin typeface="Cambria Math" panose="02040503050406030204" pitchFamily="18" charset="0"/>
                            </a:rPr>
                            <m:t>2</m:t>
                          </m:r>
                        </m:sup>
                      </m:sSubSup>
                      <m:r>
                        <a:rPr lang="en-US" sz="2600" b="0" i="1" smtClean="0">
                          <a:latin typeface="Cambria Math" panose="02040503050406030204" pitchFamily="18" charset="0"/>
                        </a:rPr>
                        <m:t>=</m:t>
                      </m:r>
                      <m:func>
                        <m:funcPr>
                          <m:ctrlPr>
                            <a:rPr lang="en-US" sz="2600" b="0" i="1" smtClean="0">
                              <a:latin typeface="Cambria Math" charset="0"/>
                            </a:rPr>
                          </m:ctrlPr>
                        </m:funcPr>
                        <m:fName>
                          <m:r>
                            <m:rPr>
                              <m:sty m:val="p"/>
                            </m:rPr>
                            <a:rPr lang="en-US" sz="2600" b="0" i="0" smtClean="0">
                              <a:latin typeface="Cambria Math" panose="02040503050406030204" pitchFamily="18" charset="0"/>
                            </a:rPr>
                            <m:t>arg</m:t>
                          </m:r>
                        </m:fName>
                        <m:e>
                          <m:func>
                            <m:funcPr>
                              <m:ctrlPr>
                                <a:rPr lang="en-US" sz="2600" b="0" i="1" smtClean="0">
                                  <a:latin typeface="Cambria Math" charset="0"/>
                                </a:rPr>
                              </m:ctrlPr>
                            </m:funcPr>
                            <m:fName>
                              <m:limLow>
                                <m:limLowPr>
                                  <m:ctrlPr>
                                    <a:rPr lang="en-US" sz="2600" b="0" i="1" smtClean="0">
                                      <a:latin typeface="Cambria Math" charset="0"/>
                                    </a:rPr>
                                  </m:ctrlPr>
                                </m:limLowPr>
                                <m:e>
                                  <m:r>
                                    <m:rPr>
                                      <m:sty m:val="p"/>
                                    </m:rPr>
                                    <a:rPr lang="en-US" sz="2600" b="0" i="0" smtClean="0">
                                      <a:latin typeface="Cambria Math" panose="02040503050406030204" pitchFamily="18" charset="0"/>
                                    </a:rPr>
                                    <m:t>min</m:t>
                                  </m:r>
                                </m:e>
                                <m:lim>
                                  <m:r>
                                    <a:rPr lang="en-US" sz="2600" b="0" i="1" smtClean="0">
                                      <a:latin typeface="Cambria Math" panose="02040503050406030204" pitchFamily="18" charset="0"/>
                                    </a:rPr>
                                    <m:t>𝜏</m:t>
                                  </m:r>
                                </m:lim>
                              </m:limLow>
                            </m:fName>
                            <m:e>
                              <m:func>
                                <m:funcPr>
                                  <m:ctrlPr>
                                    <a:rPr lang="en-US" sz="2600" b="0" i="1" smtClean="0">
                                      <a:latin typeface="Cambria Math" charset="0"/>
                                    </a:rPr>
                                  </m:ctrlPr>
                                </m:funcPr>
                                <m:fName>
                                  <m:r>
                                    <m:rPr>
                                      <m:sty m:val="p"/>
                                    </m:rPr>
                                    <a:rPr lang="en-US" sz="2600" b="0" i="0" smtClean="0">
                                      <a:latin typeface="Cambria Math" panose="02040503050406030204" pitchFamily="18" charset="0"/>
                                    </a:rPr>
                                    <m:t>log</m:t>
                                  </m:r>
                                </m:fName>
                                <m:e>
                                  <m:d>
                                    <m:dPr>
                                      <m:begChr m:val="|"/>
                                      <m:endChr m:val="|"/>
                                      <m:ctrlPr>
                                        <a:rPr lang="en-US" sz="2600" b="0" i="1" smtClean="0">
                                          <a:latin typeface="Cambria Math" charset="0"/>
                                        </a:rPr>
                                      </m:ctrlPr>
                                    </m:dPr>
                                    <m:e>
                                      <m:sSub>
                                        <m:sSubPr>
                                          <m:ctrlPr>
                                            <a:rPr lang="en-US" sz="2600" b="0" i="1" smtClean="0">
                                              <a:latin typeface="Cambria Math" charset="0"/>
                                            </a:rPr>
                                          </m:ctrlPr>
                                        </m:sSub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Sub>
                                    </m:e>
                                  </m:d>
                                  <m:r>
                                    <a:rPr lang="en-US" sz="2600" b="0" i="1" smtClean="0">
                                      <a:latin typeface="Cambria Math" panose="02040503050406030204" pitchFamily="18" charset="0"/>
                                    </a:rPr>
                                    <m:t>+</m:t>
                                  </m:r>
                                  <m:sSup>
                                    <m:sSupPr>
                                      <m:ctrlPr>
                                        <a:rPr lang="en-US" sz="2600" b="0" i="1" smtClean="0">
                                          <a:latin typeface="Cambria Math"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𝑇</m:t>
                                      </m:r>
                                    </m:sup>
                                  </m:sSup>
                                  <m:sSubSup>
                                    <m:sSubSupPr>
                                      <m:ctrlPr>
                                        <a:rPr lang="en-US" sz="2600" b="0" i="1" smtClean="0">
                                          <a:latin typeface="Cambria Math" charset="0"/>
                                        </a:rPr>
                                      </m:ctrlPr>
                                    </m:sSubSup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up>
                                      <m:r>
                                        <a:rPr lang="en-US" sz="2600" b="0" i="1" smtClean="0">
                                          <a:latin typeface="Cambria Math" panose="02040503050406030204" pitchFamily="18" charset="0"/>
                                        </a:rPr>
                                        <m:t>−1</m:t>
                                      </m:r>
                                    </m:sup>
                                  </m:sSubSup>
                                  <m:r>
                                    <a:rPr lang="en-US" sz="2600" b="0" i="1" smtClean="0">
                                      <a:latin typeface="Cambria Math" panose="02040503050406030204" pitchFamily="18" charset="0"/>
                                    </a:rPr>
                                    <m:t>𝑌</m:t>
                                  </m:r>
                                </m:e>
                              </m:func>
                            </m:e>
                          </m:func>
                        </m:e>
                      </m:func>
                    </m:oMath>
                  </m:oMathPara>
                </a14:m>
                <a:endParaRPr lang="en-US" sz="2600" dirty="0"/>
              </a:p>
              <a:p>
                <a:endParaRPr lang="en-US" sz="2600" dirty="0"/>
              </a:p>
              <a:p>
                <a:pPr marL="457200" indent="-457200">
                  <a:buFont typeface="Arial" panose="020B0604020202020204" pitchFamily="34" charset="0"/>
                  <a:buChar char="•"/>
                </a:pPr>
                <a:r>
                  <a:rPr lang="en-US" sz="2600" dirty="0"/>
                  <a:t>And we can obtain our optimal regularization parameter from here.</a:t>
                </a:r>
                <a:r>
                  <a:rPr lang="en-US" sz="2600" baseline="30000" dirty="0"/>
                  <a:t>1</a:t>
                </a:r>
                <a:endParaRPr lang="en-US" sz="2600" dirty="0"/>
              </a:p>
              <a:p>
                <a:pPr marL="457200" indent="-457200">
                  <a:buFont typeface="Arial" panose="020B0604020202020204" pitchFamily="34" charset="0"/>
                  <a:buChar char="•"/>
                </a:pPr>
                <a:r>
                  <a:rPr lang="en-US" sz="2600" dirty="0"/>
                  <a:t>Note: we worked through the problem with </a:t>
                </a:r>
                <a:r>
                  <a:rPr lang="en-US" sz="2600" dirty="0">
                    <a:solidFill>
                      <a:srgbClr val="C00000"/>
                    </a:solidFill>
                  </a:rPr>
                  <a:t>different lambdas for every beta</a:t>
                </a:r>
                <a:r>
                  <a:rPr lang="en-US" sz="2600" dirty="0"/>
                  <a:t>! If lambdas all equal: back to classic Ridge regression.</a:t>
                </a:r>
              </a:p>
              <a:p>
                <a:endParaRPr lang="en-US" dirty="0"/>
              </a:p>
            </p:txBody>
          </p:sp>
        </mc:Choice>
        <mc:Fallback xmlns="">
          <p:sp>
            <p:nvSpPr>
              <p:cNvPr id="3" name="Content Placeholder 2">
                <a:extLst>
                  <a:ext uri="{FF2B5EF4-FFF2-40B4-BE49-F238E27FC236}">
                    <a16:creationId xmlns:a16="http://schemas.microsoft.com/office/drawing/2014/main" id="{8755AB0A-F42D-4D04-9CA5-454E48B700F1}"/>
                  </a:ext>
                </a:extLst>
              </p:cNvPr>
              <p:cNvSpPr>
                <a:spLocks noGrp="1" noRot="1" noChangeAspect="1" noMove="1" noResize="1" noEditPoints="1" noAdjustHandles="1" noChangeArrowheads="1" noChangeShapeType="1" noTextEdit="1"/>
              </p:cNvSpPr>
              <p:nvPr>
                <p:ph idx="1"/>
              </p:nvPr>
            </p:nvSpPr>
            <p:spPr>
              <a:xfrm>
                <a:off x="833415" y="1177758"/>
                <a:ext cx="10327008" cy="3947135"/>
              </a:xfrm>
              <a:blipFill>
                <a:blip r:embed="rId2"/>
                <a:stretch>
                  <a:fillRect l="-1063" t="-1235" r="-472"/>
                </a:stretch>
              </a:blipFill>
            </p:spPr>
            <p:txBody>
              <a:bodyPr/>
              <a:lstStyle/>
              <a:p>
                <a:r>
                  <a:rPr lang="en-US">
                    <a:noFill/>
                  </a:rPr>
                  <a:t> </a:t>
                </a:r>
              </a:p>
            </p:txBody>
          </p:sp>
        </mc:Fallback>
      </mc:AlternateContent>
      <p:sp>
        <p:nvSpPr>
          <p:cNvPr id="2" name="Title 1">
            <a:extLst>
              <a:ext uri="{FF2B5EF4-FFF2-40B4-BE49-F238E27FC236}">
                <a16:creationId xmlns="" xmlns:a16="http://schemas.microsoft.com/office/drawing/2014/main" id="{3066D0D8-B907-4987-9228-0F2FEC3BD0BD}"/>
              </a:ext>
            </a:extLst>
          </p:cNvPr>
          <p:cNvSpPr>
            <a:spLocks noGrp="1"/>
          </p:cNvSpPr>
          <p:nvPr>
            <p:ph type="title"/>
          </p:nvPr>
        </p:nvSpPr>
        <p:spPr/>
        <p:txBody>
          <a:bodyPr/>
          <a:lstStyle/>
          <a:p>
            <a:r>
              <a:rPr lang="en-US" dirty="0"/>
              <a:t>Evidence Procedure: The math in a nutshell</a:t>
            </a:r>
          </a:p>
        </p:txBody>
      </p:sp>
      <p:sp>
        <p:nvSpPr>
          <p:cNvPr id="4" name="Slide Number Placeholder 3">
            <a:extLst>
              <a:ext uri="{FF2B5EF4-FFF2-40B4-BE49-F238E27FC236}">
                <a16:creationId xmlns=""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14" name="TextBox 13">
            <a:extLst>
              <a:ext uri="{FF2B5EF4-FFF2-40B4-BE49-F238E27FC236}">
                <a16:creationId xmlns="" xmlns:a16="http://schemas.microsoft.com/office/drawing/2014/main" id="{2467A934-0AF7-470C-B222-493DA1B829A9}"/>
              </a:ext>
            </a:extLst>
          </p:cNvPr>
          <p:cNvSpPr txBox="1"/>
          <p:nvPr/>
        </p:nvSpPr>
        <p:spPr>
          <a:xfrm>
            <a:off x="1078343" y="5842595"/>
            <a:ext cx="10327008" cy="923330"/>
          </a:xfrm>
          <a:prstGeom prst="rect">
            <a:avLst/>
          </a:prstGeom>
          <a:noFill/>
        </p:spPr>
        <p:txBody>
          <a:bodyPr wrap="square" rtlCol="0">
            <a:spAutoFit/>
          </a:bodyPr>
          <a:lstStyle/>
          <a:p>
            <a:r>
              <a:rPr lang="en-US" baseline="30000" dirty="0">
                <a:solidFill>
                  <a:schemeClr val="tx1">
                    <a:lumMod val="75000"/>
                    <a:lumOff val="25000"/>
                  </a:schemeClr>
                </a:solidFill>
              </a:rPr>
              <a:t>1 </a:t>
            </a:r>
            <a:r>
              <a:rPr lang="en-US" dirty="0">
                <a:solidFill>
                  <a:schemeClr val="tx1">
                    <a:lumMod val="75000"/>
                    <a:lumOff val="25000"/>
                  </a:schemeClr>
                </a:solidFill>
              </a:rPr>
              <a:t>There is an easy formula to automatically obtain the betas as well, available in chapter 13, p. 464 of Murphy’s “Machine Learning – A Probabilistic Perspective”.</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940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445D0-B9A4-4B3E-85FF-A189EBC4810C}"/>
              </a:ext>
            </a:extLst>
          </p:cNvPr>
          <p:cNvSpPr>
            <a:spLocks noGrp="1"/>
          </p:cNvSpPr>
          <p:nvPr>
            <p:ph type="title"/>
          </p:nvPr>
        </p:nvSpPr>
        <p:spPr>
          <a:xfrm>
            <a:off x="914400" y="2918083"/>
            <a:ext cx="10363200" cy="1362076"/>
          </a:xfrm>
        </p:spPr>
        <p:txBody>
          <a:bodyPr/>
          <a:lstStyle/>
          <a:p>
            <a:pPr algn="ctr"/>
            <a:r>
              <a:rPr lang="en-US" dirty="0"/>
              <a:t>Thank you!</a:t>
            </a:r>
          </a:p>
        </p:txBody>
      </p:sp>
      <p:sp>
        <p:nvSpPr>
          <p:cNvPr id="4" name="Slide Number Placeholder 3">
            <a:extLst>
              <a:ext uri="{FF2B5EF4-FFF2-40B4-BE49-F238E27FC236}">
                <a16:creationId xmlns=""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57</a:t>
            </a:fld>
            <a:endParaRPr lang="en-US"/>
          </a:p>
        </p:txBody>
      </p:sp>
    </p:spTree>
    <p:extLst>
      <p:ext uri="{BB962C8B-B14F-4D97-AF65-F5344CB8AC3E}">
        <p14:creationId xmlns:p14="http://schemas.microsoft.com/office/powerpoint/2010/main" val="3239921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369F4F-6049-499C-B2B8-CC549829566D}"/>
              </a:ext>
            </a:extLst>
          </p:cNvPr>
          <p:cNvSpPr>
            <a:spLocks noGrp="1"/>
          </p:cNvSpPr>
          <p:nvPr>
            <p:ph type="title"/>
          </p:nvPr>
        </p:nvSpPr>
        <p:spPr/>
        <p:txBody>
          <a:bodyPr/>
          <a:lstStyle/>
          <a:p>
            <a:r>
              <a:rPr lang="en-US" dirty="0"/>
              <a:t>Practical side: how to check for multicollinearity?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372CDC1-7B79-45EC-808D-DE75109267F8}"/>
                  </a:ext>
                </a:extLst>
              </p:cNvPr>
              <p:cNvSpPr>
                <a:spLocks noGrp="1"/>
              </p:cNvSpPr>
              <p:nvPr>
                <p:ph idx="1"/>
              </p:nvPr>
            </p:nvSpPr>
            <p:spPr>
              <a:xfrm>
                <a:off x="932496" y="1177758"/>
                <a:ext cx="10327008" cy="4882800"/>
              </a:xfrm>
            </p:spPr>
            <p:txBody>
              <a:bodyPr/>
              <a:lstStyle/>
              <a:p>
                <a:pPr marL="457200" indent="-457200">
                  <a:buFont typeface="Arial" panose="020B0604020202020204" pitchFamily="34" charset="0"/>
                  <a:buChar char="•"/>
                </a:pPr>
                <a:r>
                  <a:rPr lang="en-US" dirty="0"/>
                  <a:t>Check if at least one eigenvalue of Gram Matrix (</a:t>
                </a:r>
                <a14:m>
                  <m:oMath xmlns:m="http://schemas.openxmlformats.org/officeDocument/2006/math">
                    <m:sSup>
                      <m:sSupPr>
                        <m:ctrlPr>
                          <a:rPr lang="en-US" i="1">
                            <a:latin typeface="Cambria Math"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is close to 0.</a:t>
                </a:r>
              </a:p>
              <a:p>
                <a:pPr marL="457200" indent="-457200">
                  <a:buFont typeface="Arial" panose="020B0604020202020204" pitchFamily="34" charset="0"/>
                  <a:buChar char="•"/>
                </a:pPr>
                <a:r>
                  <a:rPr lang="en-US" dirty="0"/>
                  <a:t>Check for large condition numbers (</a:t>
                </a:r>
                <a14:m>
                  <m:oMath xmlns:m="http://schemas.openxmlformats.org/officeDocument/2006/math">
                    <m:r>
                      <a:rPr lang="en-US" b="0" i="1" smtClean="0">
                        <a:latin typeface="Cambria Math" panose="02040503050406030204" pitchFamily="18" charset="0"/>
                      </a:rPr>
                      <m:t>𝜅</m:t>
                    </m:r>
                  </m:oMath>
                </a14:m>
                <a:r>
                  <a:rPr lang="en-US" dirty="0"/>
                  <a:t>) in </a:t>
                </a:r>
                <a14:m>
                  <m:oMath xmlns:m="http://schemas.openxmlformats.org/officeDocument/2006/math">
                    <m:sSup>
                      <m:sSupPr>
                        <m:ctrlPr>
                          <a:rPr lang="en-US" i="1">
                            <a:latin typeface="Cambria Math"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a:t>
                </a:r>
              </a:p>
              <a:p>
                <a:pPr marL="457200" indent="-457200">
                  <a:buFont typeface="Arial" panose="020B0604020202020204" pitchFamily="34" charset="0"/>
                  <a:buChar char="•"/>
                </a:pPr>
                <a:r>
                  <a:rPr lang="en-US" dirty="0"/>
                  <a:t>Condition number &gt; 30 usually indicates multicollinearity.</a:t>
                </a:r>
              </a:p>
              <a:p>
                <a:pPr marL="457200" indent="-457200">
                  <a:buFont typeface="Arial" panose="020B0604020202020204" pitchFamily="34" charset="0"/>
                  <a:buChar char="•"/>
                </a:pPr>
                <a:r>
                  <a:rPr lang="en-US" dirty="0"/>
                  <a:t>Check for high variance inflation factors (VIFs). VIF &gt; 10 usually indicates multicollinearity.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𝑉𝐼𝐹</m:t>
                      </m:r>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bSup>
                            <m:sSubSupPr>
                              <m:ctrlPr>
                                <a:rPr lang="en-US" b="0" i="1" smtClean="0">
                                  <a:latin typeface="Cambria Math"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xmlns="">
          <p:sp>
            <p:nvSpPr>
              <p:cNvPr id="3" name="Content Placeholder 2">
                <a:extLst>
                  <a:ext uri="{FF2B5EF4-FFF2-40B4-BE49-F238E27FC236}">
                    <a16:creationId xmlns:a16="http://schemas.microsoft.com/office/drawing/2014/main" id="{9372CDC1-7B79-45EC-808D-DE75109267F8}"/>
                  </a:ext>
                </a:extLst>
              </p:cNvPr>
              <p:cNvSpPr>
                <a:spLocks noGrp="1" noRot="1" noChangeAspect="1" noMove="1" noResize="1" noEditPoints="1" noAdjustHandles="1" noChangeArrowheads="1" noChangeShapeType="1" noTextEdit="1"/>
              </p:cNvSpPr>
              <p:nvPr>
                <p:ph idx="1"/>
              </p:nvPr>
            </p:nvSpPr>
            <p:spPr>
              <a:xfrm>
                <a:off x="932496" y="1177758"/>
                <a:ext cx="10327008" cy="4882800"/>
              </a:xfrm>
              <a:blipFill>
                <a:blip r:embed="rId3"/>
                <a:stretch>
                  <a:fillRect l="-1063" t="-1124" r="-53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EEB5CF10-0582-46AC-AA83-29F52E76002E}"/>
              </a:ext>
            </a:extLst>
          </p:cNvPr>
          <p:cNvSpPr>
            <a:spLocks noGrp="1"/>
          </p:cNvSpPr>
          <p:nvPr>
            <p:ph type="sldNum" sz="quarter" idx="12"/>
          </p:nvPr>
        </p:nvSpPr>
        <p:spPr/>
        <p:txBody>
          <a:bodyPr/>
          <a:lstStyle/>
          <a:p>
            <a:fld id="{AD29F1E6-0A42-6342-8A19-FA364A33AB30}" type="slidenum">
              <a:rPr lang="en-US" smtClean="0"/>
              <a:t>58</a:t>
            </a:fld>
            <a:endParaRPr lang="en-US"/>
          </a:p>
        </p:txBody>
      </p:sp>
      <p:cxnSp>
        <p:nvCxnSpPr>
          <p:cNvPr id="6" name="Straight Arrow Connector 5">
            <a:extLst>
              <a:ext uri="{FF2B5EF4-FFF2-40B4-BE49-F238E27FC236}">
                <a16:creationId xmlns="" xmlns:a16="http://schemas.microsoft.com/office/drawing/2014/main" id="{3C845BD4-FEF2-492B-93DA-30271F74FADB}"/>
              </a:ext>
            </a:extLst>
          </p:cNvPr>
          <p:cNvCxnSpPr>
            <a:cxnSpLocks/>
          </p:cNvCxnSpPr>
          <p:nvPr/>
        </p:nvCxnSpPr>
        <p:spPr>
          <a:xfrm>
            <a:off x="7166344" y="4699591"/>
            <a:ext cx="276447" cy="372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EAEAE4B7-9038-41CE-8EB6-EB800C00D561}"/>
                  </a:ext>
                </a:extLst>
              </p:cNvPr>
              <p:cNvSpPr txBox="1"/>
              <p:nvPr/>
            </p:nvSpPr>
            <p:spPr>
              <a:xfrm>
                <a:off x="7442791" y="5096977"/>
                <a:ext cx="4302642" cy="938334"/>
              </a:xfrm>
              <a:prstGeom prst="rect">
                <a:avLst/>
              </a:prstGeom>
              <a:noFill/>
            </p:spPr>
            <p:txBody>
              <a:bodyPr wrap="square" rtlCol="0">
                <a:spAutoFit/>
              </a:bodyPr>
              <a:lstStyle/>
              <a:p>
                <a:r>
                  <a:rPr lang="en-US" dirty="0"/>
                  <a:t>This </a:t>
                </a:r>
                <a14:m>
                  <m:oMath xmlns:m="http://schemas.openxmlformats.org/officeDocument/2006/math">
                    <m:sSubSup>
                      <m:sSubSupPr>
                        <m:ctrlPr>
                          <a:rPr lang="en-US" b="0" i="1" smtClean="0">
                            <a:latin typeface="Cambria Math"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a14:m>
                <a:r>
                  <a:rPr lang="en-US" dirty="0"/>
                  <a:t> is the coefficient of determination obtained when regressing </a:t>
                </a:r>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a:t> with all other X as predictors.</a:t>
                </a:r>
              </a:p>
            </p:txBody>
          </p:sp>
        </mc:Choice>
        <mc:Fallback xmlns="">
          <p:sp>
            <p:nvSpPr>
              <p:cNvPr id="7" name="TextBox 6">
                <a:extLst>
                  <a:ext uri="{FF2B5EF4-FFF2-40B4-BE49-F238E27FC236}">
                    <a16:creationId xmlns:a16="http://schemas.microsoft.com/office/drawing/2014/main" id="{EAEAE4B7-9038-41CE-8EB6-EB800C00D561}"/>
                  </a:ext>
                </a:extLst>
              </p:cNvPr>
              <p:cNvSpPr txBox="1">
                <a:spLocks noRot="1" noChangeAspect="1" noMove="1" noResize="1" noEditPoints="1" noAdjustHandles="1" noChangeArrowheads="1" noChangeShapeType="1" noTextEdit="1"/>
              </p:cNvSpPr>
              <p:nvPr/>
            </p:nvSpPr>
            <p:spPr>
              <a:xfrm>
                <a:off x="7442791" y="5096977"/>
                <a:ext cx="4302642" cy="938334"/>
              </a:xfrm>
              <a:prstGeom prst="rect">
                <a:avLst/>
              </a:prstGeom>
              <a:blipFill>
                <a:blip r:embed="rId4"/>
                <a:stretch>
                  <a:fillRect l="-1275" t="-1299" b="-9740"/>
                </a:stretch>
              </a:blipFill>
            </p:spPr>
            <p:txBody>
              <a:bodyPr/>
              <a:lstStyle/>
              <a:p>
                <a:r>
                  <a:rPr lang="en-US">
                    <a:noFill/>
                  </a:rPr>
                  <a:t> </a:t>
                </a:r>
              </a:p>
            </p:txBody>
          </p:sp>
        </mc:Fallback>
      </mc:AlternateContent>
    </p:spTree>
    <p:extLst>
      <p:ext uri="{BB962C8B-B14F-4D97-AF65-F5344CB8AC3E}">
        <p14:creationId xmlns:p14="http://schemas.microsoft.com/office/powerpoint/2010/main" val="276513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We can actually prove that EN is a generalized LASSO with augmented data. Construct the augmented problem:</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charset="0"/>
                            </a:rPr>
                          </m:ctrlPr>
                        </m:dPr>
                        <m:e>
                          <m:f>
                            <m:fPr>
                              <m:type m:val="noBar"/>
                              <m:ctrlPr>
                                <a:rPr lang="en-US" b="0" i="1" smtClean="0">
                                  <a:latin typeface="Cambria Math" charset="0"/>
                                </a:rPr>
                              </m:ctrlPr>
                            </m:fPr>
                            <m:num>
                              <m:r>
                                <a:rPr lang="en-US" b="0" i="1" smtClean="0">
                                  <a:latin typeface="Cambria Math" panose="02040503050406030204" pitchFamily="18" charset="0"/>
                                </a:rPr>
                                <m:t>𝑌</m:t>
                              </m:r>
                            </m:num>
                            <m:den>
                              <m:r>
                                <a:rPr lang="en-US" b="0" i="1" smtClean="0">
                                  <a:latin typeface="Cambria Math" panose="02040503050406030204" pitchFamily="18" charset="0"/>
                                </a:rPr>
                                <m:t>0</m:t>
                              </m:r>
                            </m:den>
                          </m:f>
                        </m:e>
                      </m:d>
                      <m:r>
                        <a:rPr lang="en-US" b="0" i="1" smtClean="0">
                          <a:latin typeface="Cambria Math" panose="02040503050406030204" pitchFamily="18" charset="0"/>
                        </a:rPr>
                        <m:t>∈ </m:t>
                      </m:r>
                      <m:sSup>
                        <m:sSupPr>
                          <m:ctrlPr>
                            <a:rPr lang="en-US" b="0" i="1" smtClean="0">
                              <a:latin typeface="Cambria Math"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sup>
                      </m:sSup>
                    </m:oMath>
                  </m:oMathPara>
                </a14:m>
                <a:endParaRPr lang="en-US" b="0"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panose="02040503050406030204" pitchFamily="18" charset="0"/>
                                </a:rPr>
                                <m:t>1+</m:t>
                              </m:r>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m:t>
                          </m:r>
                          <m:f>
                            <m:fPr>
                              <m:ctrlPr>
                                <a:rPr lang="en-US" b="0" i="1" smtClean="0">
                                  <a:latin typeface="Cambria Math"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d>
                        <m:dPr>
                          <m:ctrlPr>
                            <a:rPr lang="en-US" b="0" i="1" smtClean="0">
                              <a:latin typeface="Cambria Math" charset="0"/>
                            </a:rPr>
                          </m:ctrlPr>
                        </m:dPr>
                        <m:e>
                          <m:f>
                            <m:fPr>
                              <m:type m:val="noBar"/>
                              <m:ctrlPr>
                                <a:rPr lang="en-US" b="0" i="1" smtClean="0">
                                  <a:latin typeface="Cambria Math" charset="0"/>
                                </a:rPr>
                              </m:ctrlPr>
                            </m:fPr>
                            <m:num>
                              <m:r>
                                <a:rPr lang="en-US" b="0" i="1" smtClean="0">
                                  <a:latin typeface="Cambria Math" panose="02040503050406030204" pitchFamily="18" charset="0"/>
                                </a:rPr>
                                <m:t>𝑋</m:t>
                              </m:r>
                            </m:num>
                            <m:den>
                              <m:rad>
                                <m:radPr>
                                  <m:degHide m:val="on"/>
                                  <m:ctrlPr>
                                    <a:rPr lang="en-US" b="0" i="1" smtClean="0">
                                      <a:latin typeface="Cambria Math" charset="0"/>
                                    </a:rPr>
                                  </m:ctrlPr>
                                </m:radPr>
                                <m:deg/>
                                <m:e>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rad>
                              <m:r>
                                <a:rPr lang="en-US" b="0" i="1" smtClean="0">
                                  <a:latin typeface="Cambria Math" panose="02040503050406030204" pitchFamily="18" charset="0"/>
                                </a:rPr>
                                <m:t>𝐼</m:t>
                              </m:r>
                            </m:den>
                          </m:f>
                        </m:e>
                      </m:d>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ℝ</m:t>
                          </m:r>
                        </m:e>
                        <m:sup>
                          <m:d>
                            <m:dPr>
                              <m:ctrlPr>
                                <a:rPr lang="en-US" b="0" i="1" smtClean="0">
                                  <a:latin typeface="Cambria Math"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 × </m:t>
                          </m:r>
                          <m:r>
                            <a:rPr lang="en-US" b="0" i="1" smtClean="0">
                              <a:latin typeface="Cambria Math" panose="02040503050406030204" pitchFamily="18" charset="0"/>
                            </a:rPr>
                            <m:t>𝑝</m:t>
                          </m:r>
                        </m:sup>
                      </m:sSup>
                    </m:oMath>
                  </m:oMathPara>
                </a14:m>
                <a:endParaRPr lang="en-US" b="0" dirty="0"/>
              </a:p>
              <a:p>
                <a:r>
                  <a:rPr lang="en-US" dirty="0"/>
                  <a:t> and define: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num>
                        <m:den>
                          <m:rad>
                            <m:radPr>
                              <m:degHide m:val="on"/>
                              <m:ctrlPr>
                                <a:rPr lang="en-US" b="0" i="1" smtClean="0">
                                  <a:latin typeface="Cambria Math" charset="0"/>
                                </a:rPr>
                              </m:ctrlPr>
                            </m:radPr>
                            <m:deg/>
                            <m:e>
                              <m:d>
                                <m:dPr>
                                  <m:ctrlPr>
                                    <a:rPr lang="en-US" b="0" i="1" smtClean="0">
                                      <a:latin typeface="Cambria Math" charset="0"/>
                                    </a:rPr>
                                  </m:ctrlPr>
                                </m:dPr>
                                <m:e>
                                  <m:r>
                                    <a:rPr lang="en-US" b="0" i="1" smtClean="0">
                                      <a:latin typeface="Cambria Math" panose="02040503050406030204" pitchFamily="18" charset="0"/>
                                    </a:rPr>
                                    <m:t>1+</m:t>
                                  </m:r>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den>
                      </m:f>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m:t>
                          </m:r>
                        </m:sup>
                      </m:sSup>
                      <m:r>
                        <a:rPr lang="en-US" b="0" i="1" smtClean="0">
                          <a:latin typeface="Cambria Math" panose="02040503050406030204" pitchFamily="18" charset="0"/>
                        </a:rPr>
                        <m:t>=</m:t>
                      </m:r>
                      <m:rad>
                        <m:radPr>
                          <m:degHide m:val="on"/>
                          <m:ctrlPr>
                            <a:rPr lang="en-US" b="0" i="1" smtClean="0">
                              <a:latin typeface="Cambria Math" charset="0"/>
                            </a:rPr>
                          </m:ctrlPr>
                        </m:radPr>
                        <m:deg/>
                        <m:e>
                          <m:d>
                            <m:dPr>
                              <m:ctrlPr>
                                <a:rPr lang="en-US" b="0" i="1" smtClean="0">
                                  <a:latin typeface="Cambria Math" charset="0"/>
                                </a:rPr>
                              </m:ctrlPr>
                            </m:dPr>
                            <m:e>
                              <m:r>
                                <a:rPr lang="en-US" b="0" i="1" smtClean="0">
                                  <a:latin typeface="Cambria Math" panose="02040503050406030204" pitchFamily="18" charset="0"/>
                                </a:rPr>
                                <m:t>1+</m:t>
                              </m:r>
                              <m:sSub>
                                <m:sSubPr>
                                  <m:ctrlPr>
                                    <a:rPr lang="en-US" b="0" i="1" smtClean="0">
                                      <a:latin typeface="Cambria Math"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r>
                        <a:rPr lang="en-US" b="0" i="1" smtClean="0">
                          <a:latin typeface="Cambria Math" panose="02040503050406030204" pitchFamily="18" charset="0"/>
                        </a:rPr>
                        <m:t>𝛽</m:t>
                      </m:r>
                    </m:oMath>
                  </m:oMathPara>
                </a14:m>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65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59</a:t>
            </a:fld>
            <a:endParaRPr lang="en-US"/>
          </a:p>
        </p:txBody>
      </p:sp>
    </p:spTree>
    <p:extLst>
      <p:ext uri="{BB962C8B-B14F-4D97-AF65-F5344CB8AC3E}">
        <p14:creationId xmlns:p14="http://schemas.microsoft.com/office/powerpoint/2010/main" val="278314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0AE23-C196-4BAD-AFF5-9C398F9C37DE}"/>
              </a:ext>
            </a:extLst>
          </p:cNvPr>
          <p:cNvSpPr>
            <a:spLocks noGrp="1"/>
          </p:cNvSpPr>
          <p:nvPr>
            <p:ph type="title"/>
          </p:nvPr>
        </p:nvSpPr>
        <p:spPr/>
        <p:txBody>
          <a:bodyPr/>
          <a:lstStyle/>
          <a:p>
            <a:r>
              <a:rPr lang="en-US" dirty="0"/>
              <a:t>Instability issues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63D4FB17-F181-4A15-A760-31112FC7797F}"/>
                  </a:ext>
                </a:extLst>
              </p:cNvPr>
              <p:cNvSpPr>
                <a:spLocks noGrp="1"/>
              </p:cNvSpPr>
              <p:nvPr>
                <p:ph idx="1"/>
              </p:nvPr>
            </p:nvSpPr>
            <p:spPr>
              <a:xfrm>
                <a:off x="1034877" y="1177758"/>
                <a:ext cx="10118204" cy="4840270"/>
              </a:xfrm>
            </p:spPr>
            <p:txBody>
              <a:bodyPr/>
              <a:lstStyle/>
              <a:p>
                <a:pPr marL="457200" indent="-457200">
                  <a:buFontTx/>
                  <a:buChar char="-"/>
                </a:pPr>
                <a:r>
                  <a:rPr lang="en-US" dirty="0"/>
                  <a:t>Linear regression becomes unstable when </a:t>
                </a:r>
                <a:r>
                  <a:rPr lang="en-US" dirty="0">
                    <a:solidFill>
                      <a:srgbClr val="00B050"/>
                    </a:solidFill>
                  </a:rPr>
                  <a:t>p (degrees of freedom)</a:t>
                </a:r>
                <a:r>
                  <a:rPr lang="en-US" dirty="0"/>
                  <a:t> is close to </a:t>
                </a:r>
                <a:r>
                  <a:rPr lang="en-US" dirty="0">
                    <a:solidFill>
                      <a:srgbClr val="C00000"/>
                    </a:solidFill>
                  </a:rPr>
                  <a:t>n (observations)</a:t>
                </a:r>
                <a:r>
                  <a:rPr lang="en-US" dirty="0">
                    <a:solidFill>
                      <a:schemeClr val="tx1"/>
                    </a:solidFill>
                  </a:rPr>
                  <a:t>.</a:t>
                </a:r>
                <a:endParaRPr lang="en-US" dirty="0"/>
              </a:p>
              <a:p>
                <a:pPr marL="1200120" lvl="1" indent="-457200">
                  <a:buFontTx/>
                  <a:buChar char="-"/>
                </a:pPr>
                <a:r>
                  <a:rPr lang="en-US" dirty="0">
                    <a:solidFill>
                      <a:schemeClr val="tx1">
                        <a:lumMod val="50000"/>
                        <a:lumOff val="50000"/>
                      </a:schemeClr>
                    </a:solidFill>
                  </a:rPr>
                  <a:t>Think about each obs. as a piece of info about the model. What happens when n is close to the degrees of freedom?</a:t>
                </a:r>
                <a:endParaRPr lang="en-US" dirty="0"/>
              </a:p>
              <a:p>
                <a:pPr marL="457200" indent="-457200">
                  <a:buFontTx/>
                  <a:buChar char="-"/>
                </a:pPr>
                <a:r>
                  <a:rPr lang="en-US" dirty="0"/>
                  <a:t>Collinearity generates instability issues.</a:t>
                </a:r>
              </a:p>
              <a:p>
                <a:pPr marL="1200120" lvl="1" indent="-457200">
                  <a:buFontTx/>
                  <a:buChar char="-"/>
                </a:pPr>
                <a:r>
                  <a:rPr lang="en-US" dirty="0">
                    <a:solidFill>
                      <a:schemeClr val="tx1">
                        <a:lumMod val="50000"/>
                        <a:lumOff val="50000"/>
                      </a:schemeClr>
                    </a:solidFill>
                  </a:rPr>
                  <a:t>If we want to understand the effect of </a:t>
                </a:r>
                <a14:m>
                  <m:oMath xmlns:m="http://schemas.openxmlformats.org/officeDocument/2006/math">
                    <m:sSub>
                      <m:sSubPr>
                        <m:ctrlPr>
                          <a:rPr lang="en-US" i="1">
                            <a:solidFill>
                              <a:schemeClr val="tx1">
                                <a:lumMod val="50000"/>
                                <a:lumOff val="50000"/>
                              </a:schemeClr>
                            </a:solidFill>
                            <a:latin typeface="Cambria Math"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1</m:t>
                        </m:r>
                      </m:sub>
                    </m:sSub>
                  </m:oMath>
                </a14:m>
                <a:r>
                  <a:rPr lang="en-US" dirty="0">
                    <a:solidFill>
                      <a:schemeClr val="tx1">
                        <a:lumMod val="50000"/>
                        <a:lumOff val="50000"/>
                      </a:schemeClr>
                    </a:solidFill>
                  </a:rPr>
                  <a:t> and </a:t>
                </a:r>
                <a14:m>
                  <m:oMath xmlns:m="http://schemas.openxmlformats.org/officeDocument/2006/math">
                    <m:sSub>
                      <m:sSubPr>
                        <m:ctrlPr>
                          <a:rPr lang="en-US" i="1">
                            <a:solidFill>
                              <a:schemeClr val="tx1">
                                <a:lumMod val="50000"/>
                                <a:lumOff val="50000"/>
                              </a:schemeClr>
                            </a:solidFill>
                            <a:latin typeface="Cambria Math"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2</m:t>
                        </m:r>
                      </m:sub>
                    </m:sSub>
                  </m:oMath>
                </a14:m>
                <a:r>
                  <a:rPr lang="en-US" dirty="0">
                    <a:solidFill>
                      <a:schemeClr val="tx1">
                        <a:lumMod val="50000"/>
                        <a:lumOff val="50000"/>
                      </a:schemeClr>
                    </a:solidFill>
                  </a:rPr>
                  <a:t> on Y, is it easier when they vary together or when they vary separately?</a:t>
                </a:r>
                <a:endParaRPr lang="en-US" dirty="0"/>
              </a:p>
              <a:p>
                <a:pPr marL="457200" indent="-457200">
                  <a:buFontTx/>
                  <a:buChar char="-"/>
                </a:pPr>
                <a:r>
                  <a:rPr lang="en-US" dirty="0"/>
                  <a:t>Regularization helps combat instability by constraining the space of possible parameters. </a:t>
                </a:r>
              </a:p>
              <a:p>
                <a:pPr marL="457200" indent="-457200">
                  <a:buFontTx/>
                  <a:buChar char="-"/>
                </a:pPr>
                <a:r>
                  <a:rPr lang="en-US" dirty="0"/>
                  <a:t>Mathematically, instability can be seen through the estimator’s variance:</a:t>
                </a: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1034877" y="1177758"/>
                <a:ext cx="10118204" cy="4840270"/>
              </a:xfrm>
              <a:blipFill>
                <a:blip r:embed="rId3"/>
                <a:stretch>
                  <a:fillRect l="-1128" t="-1571" r="-1378" b="-5497"/>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96E1819-F888-4235-88C3-83B878420B73}"/>
                  </a:ext>
                </a:extLst>
              </p:cNvPr>
              <p:cNvSpPr txBox="1"/>
              <p:nvPr/>
            </p:nvSpPr>
            <p:spPr>
              <a:xfrm>
                <a:off x="4355804" y="5723191"/>
                <a:ext cx="3476349" cy="48878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𝑣𝑎𝑟</m:t>
                      </m:r>
                      <m:d>
                        <m:dPr>
                          <m:ctrlPr>
                            <a:rPr lang="en-US" sz="2800" i="1">
                              <a:latin typeface="Cambria Math" charset="0"/>
                            </a:rPr>
                          </m:ctrlPr>
                        </m:dPr>
                        <m:e>
                          <m:acc>
                            <m:accPr>
                              <m:chr m:val="̂"/>
                              <m:ctrlPr>
                                <a:rPr lang="en-US" sz="2800" i="1">
                                  <a:latin typeface="Cambria Math" charset="0"/>
                                </a:rPr>
                              </m:ctrlPr>
                            </m:accPr>
                            <m:e>
                              <m:r>
                                <a:rPr lang="en-US" sz="2800" i="1">
                                  <a:latin typeface="Cambria Math" panose="02040503050406030204" pitchFamily="18" charset="0"/>
                                </a:rPr>
                                <m:t>𝛽</m:t>
                              </m:r>
                            </m:e>
                          </m:acc>
                        </m:e>
                      </m:d>
                      <m:r>
                        <a:rPr lang="en-US" sz="2800" i="1">
                          <a:latin typeface="Cambria Math" panose="02040503050406030204" pitchFamily="18" charset="0"/>
                        </a:rPr>
                        <m:t>=</m:t>
                      </m:r>
                      <m:sSup>
                        <m:sSupPr>
                          <m:ctrlPr>
                            <a:rPr lang="en-US" sz="2800" i="1">
                              <a:latin typeface="Cambria Math"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sSup>
                        <m:sSupPr>
                          <m:ctrlPr>
                            <a:rPr lang="en-US" sz="2800" i="1">
                              <a:latin typeface="Cambria Math" charset="0"/>
                            </a:rPr>
                          </m:ctrlPr>
                        </m:sSupPr>
                        <m:e>
                          <m:d>
                            <m:dPr>
                              <m:ctrlPr>
                                <a:rPr lang="en-US" sz="2800" i="1">
                                  <a:latin typeface="Cambria Math" charset="0"/>
                                </a:rPr>
                              </m:ctrlPr>
                            </m:dPr>
                            <m:e>
                              <m:sSup>
                                <m:sSupPr>
                                  <m:ctrlPr>
                                    <a:rPr lang="en-US" sz="2800" i="1">
                                      <a:latin typeface="Cambria Math" charset="0"/>
                                    </a:rPr>
                                  </m:ctrlPr>
                                </m:sSupPr>
                                <m:e>
                                  <m:r>
                                    <a:rPr lang="en-US" sz="2800" i="1">
                                      <a:latin typeface="Cambria Math" panose="02040503050406030204" pitchFamily="18" charset="0"/>
                                    </a:rPr>
                                    <m:t>𝑋</m:t>
                                  </m:r>
                                </m:e>
                                <m:sup>
                                  <m:r>
                                    <a:rPr lang="en-US" sz="2800" i="1">
                                      <a:latin typeface="Cambria Math" panose="02040503050406030204" pitchFamily="18" charset="0"/>
                                    </a:rPr>
                                    <m:t>𝑇</m:t>
                                  </m:r>
                                </m:sup>
                              </m:sSup>
                              <m:r>
                                <a:rPr lang="en-US" sz="2800" i="1">
                                  <a:latin typeface="Cambria Math" panose="02040503050406030204" pitchFamily="18" charset="0"/>
                                </a:rPr>
                                <m:t>𝑋</m:t>
                              </m:r>
                            </m:e>
                          </m:d>
                        </m:e>
                        <m:sup>
                          <m:r>
                            <a:rPr lang="en-US" sz="2800" i="1">
                              <a:latin typeface="Cambria Math" panose="02040503050406030204" pitchFamily="18" charset="0"/>
                            </a:rPr>
                            <m:t>−1</m:t>
                          </m:r>
                        </m:sup>
                      </m:sSup>
                    </m:oMath>
                  </m:oMathPara>
                </a14:m>
                <a:endParaRPr lang="en-US" sz="28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4355804" y="5723191"/>
                <a:ext cx="3476349" cy="488788"/>
              </a:xfrm>
              <a:prstGeom prst="rect">
                <a:avLst/>
              </a:prstGeom>
              <a:blipFill>
                <a:blip r:embed="rId4"/>
                <a:stretch>
                  <a:fillRect l="-727" t="-15385" b="-23077"/>
                </a:stretch>
              </a:blipFill>
            </p:spPr>
            <p:txBody>
              <a:bodyPr/>
              <a:lstStyle/>
              <a:p>
                <a:r>
                  <a:rPr lang="en-US">
                    <a:noFill/>
                  </a:rPr>
                  <a:t> </a:t>
                </a:r>
              </a:p>
            </p:txBody>
          </p:sp>
        </mc:Fallback>
      </mc:AlternateContent>
    </p:spTree>
    <p:extLst>
      <p:ext uri="{BB962C8B-B14F-4D97-AF65-F5344CB8AC3E}">
        <p14:creationId xmlns:p14="http://schemas.microsoft.com/office/powerpoint/2010/main" val="12298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B90271AA-6CAC-44AB-B9EA-7A255DF9CA66}"/>
                  </a:ext>
                </a:extLst>
              </p:cNvPr>
              <p:cNvSpPr>
                <a:spLocks noGrp="1"/>
              </p:cNvSpPr>
              <p:nvPr>
                <p:ph idx="1"/>
              </p:nvPr>
            </p:nvSpPr>
            <p:spPr>
              <a:xfrm>
                <a:off x="932496" y="1177758"/>
                <a:ext cx="10327008" cy="4989126"/>
              </a:xfrm>
            </p:spPr>
            <p:txBody>
              <a:bodyPr/>
              <a:lstStyle/>
              <a:p>
                <a:pPr>
                  <a:spcAft>
                    <a:spcPts val="300"/>
                  </a:spcAft>
                </a:pPr>
                <a:r>
                  <a:rPr lang="en-US" b="0" dirty="0"/>
                  <a:t>Then, the elastic net problem can be written as:</a:t>
                </a:r>
              </a:p>
              <a:p>
                <a:pPr>
                  <a:spcAft>
                    <a:spcPts val="300"/>
                  </a:spcAft>
                </a:pPr>
                <a14:m>
                  <m:oMathPara xmlns:m="http://schemas.openxmlformats.org/officeDocument/2006/math">
                    <m:oMathParaPr>
                      <m:jc m:val="centerGroup"/>
                    </m:oMathParaPr>
                    <m:oMath xmlns:m="http://schemas.openxmlformats.org/officeDocument/2006/math">
                      <m:sSup>
                        <m:sSupPr>
                          <m:ctrlPr>
                            <a:rPr lang="en-US" b="0" i="1" dirty="0" smtClean="0">
                              <a:latin typeface="Cambria Math" charset="0"/>
                            </a:rPr>
                          </m:ctrlPr>
                        </m:sSupPr>
                        <m:e>
                          <m:acc>
                            <m:accPr>
                              <m:chr m:val="̂"/>
                              <m:ctrlPr>
                                <a:rPr lang="en-US" b="0" i="1" smtClean="0">
                                  <a:latin typeface="Cambria Math"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charset="0"/>
                                </a:rPr>
                              </m:ctrlPr>
                            </m:funcPr>
                            <m:fName>
                              <m:limLow>
                                <m:limLowPr>
                                  <m:ctrlPr>
                                    <a:rPr lang="en-US" b="0" i="1" dirty="0" smtClean="0">
                                      <a:latin typeface="Cambria Math" charset="0"/>
                                    </a:rPr>
                                  </m:ctrlPr>
                                </m:limLowPr>
                                <m:e>
                                  <m:r>
                                    <m:rPr>
                                      <m:sty m:val="p"/>
                                    </m:rPr>
                                    <a:rPr lang="en-US" b="0" i="0" dirty="0" smtClean="0">
                                      <a:latin typeface="Cambria Math" panose="02040503050406030204" pitchFamily="18" charset="0"/>
                                    </a:rPr>
                                    <m:t>min</m:t>
                                  </m:r>
                                </m:e>
                                <m:lim>
                                  <m:sSup>
                                    <m:sSupPr>
                                      <m:ctrlPr>
                                        <a:rPr lang="en-US" b="0" i="1" dirty="0" smtClean="0">
                                          <a:latin typeface="Cambria Math"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𝑝</m:t>
                                      </m:r>
                                    </m:sup>
                                  </m:sSup>
                                </m:lim>
                              </m:limLow>
                            </m:fName>
                            <m:e>
                              <m:sSubSup>
                                <m:sSubSupPr>
                                  <m:ctrlPr>
                                    <a:rPr lang="en-US" b="0" i="1" dirty="0" smtClean="0">
                                      <a:latin typeface="Cambria Math" charset="0"/>
                                    </a:rPr>
                                  </m:ctrlPr>
                                </m:sSubSupPr>
                                <m:e>
                                  <m:d>
                                    <m:dPr>
                                      <m:begChr m:val="‖"/>
                                      <m:endChr m:val="‖"/>
                                      <m:ctrlPr>
                                        <a:rPr lang="en-US" b="0" i="1" dirty="0" smtClean="0">
                                          <a:latin typeface="Cambria Math" charset="0"/>
                                        </a:rPr>
                                      </m:ctrlPr>
                                    </m:dPr>
                                    <m:e>
                                      <m:sSup>
                                        <m:sSupPr>
                                          <m:ctrlPr>
                                            <a:rPr lang="en-US" i="1" dirty="0">
                                              <a:latin typeface="Cambria Math"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sSup>
                                        <m:sSupPr>
                                          <m:ctrlPr>
                                            <a:rPr lang="en-US" i="1" dirty="0">
                                              <a:latin typeface="Cambria Math" charset="0"/>
                                            </a:rPr>
                                          </m:ctrlPr>
                                        </m:sSupPr>
                                        <m:e>
                                          <m:r>
                                            <a:rPr lang="en-US" i="1" dirty="0">
                                              <a:latin typeface="Cambria Math" panose="02040503050406030204" pitchFamily="18" charset="0"/>
                                            </a:rPr>
                                            <m:t>𝛽</m:t>
                                          </m:r>
                                        </m:e>
                                        <m:sup>
                                          <m:r>
                                            <a:rPr lang="en-US" i="1" dirty="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charset="0"/>
                                            </a:rPr>
                                          </m:ctrlPr>
                                        </m:sSupPr>
                                        <m:e>
                                          <m:r>
                                            <a:rPr lang="en-US" b="0" i="1" dirty="0" smtClean="0">
                                              <a:latin typeface="Cambria Math" panose="02040503050406030204" pitchFamily="18" charset="0"/>
                                            </a:rPr>
                                            <m:t>𝑌</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𝛾</m:t>
                              </m:r>
                              <m:sSub>
                                <m:sSubPr>
                                  <m:ctrlPr>
                                    <a:rPr lang="en-US" b="0" i="1" dirty="0" smtClean="0">
                                      <a:latin typeface="Cambria Math" charset="0"/>
                                    </a:rPr>
                                  </m:ctrlPr>
                                </m:sSubPr>
                                <m:e>
                                  <m:d>
                                    <m:dPr>
                                      <m:begChr m:val="‖"/>
                                      <m:endChr m:val="‖"/>
                                      <m:ctrlPr>
                                        <a:rPr lang="en-US" b="0" i="1" dirty="0" smtClean="0">
                                          <a:latin typeface="Cambria Math" charset="0"/>
                                        </a:rPr>
                                      </m:ctrlPr>
                                    </m:dPr>
                                    <m:e>
                                      <m:sSup>
                                        <m:sSupPr>
                                          <m:ctrlPr>
                                            <a:rPr lang="en-US" b="0" i="1" dirty="0" smtClean="0">
                                              <a:latin typeface="Cambria Math"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1</m:t>
                                  </m:r>
                                </m:sub>
                              </m:sSub>
                            </m:e>
                          </m:func>
                        </m:e>
                      </m:func>
                    </m:oMath>
                  </m:oMathPara>
                </a14:m>
                <a:endParaRPr lang="en-US" b="0" dirty="0"/>
              </a:p>
              <a:p>
                <a:pPr>
                  <a:spcAft>
                    <a:spcPts val="400"/>
                  </a:spcAft>
                </a:pPr>
                <a:r>
                  <a:rPr lang="en-US" b="0" dirty="0"/>
                  <a:t>Where </a:t>
                </a:r>
                <a14:m>
                  <m:oMath xmlns:m="http://schemas.openxmlformats.org/officeDocument/2006/math">
                    <m:sSub>
                      <m:sSubPr>
                        <m:ctrlPr>
                          <a:rPr lang="en-US" b="0" i="1" dirty="0"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sSup>
                      <m:sSupPr>
                        <m:ctrlPr>
                          <a:rPr lang="en-US" b="0" i="1" dirty="0" smtClean="0">
                            <a:latin typeface="Cambria Math" charset="0"/>
                          </a:rPr>
                        </m:ctrlPr>
                      </m:sSupPr>
                      <m:e>
                        <m:d>
                          <m:dPr>
                            <m:ctrlPr>
                              <a:rPr lang="en-US" b="0" i="1" dirty="0" smtClean="0">
                                <a:latin typeface="Cambria Math" charset="0"/>
                              </a:rPr>
                            </m:ctrlPr>
                          </m:dPr>
                          <m:e>
                            <m:r>
                              <a:rPr lang="en-US" b="0" i="1" dirty="0" smtClean="0">
                                <a:latin typeface="Cambria Math" panose="02040503050406030204" pitchFamily="18" charset="0"/>
                              </a:rPr>
                              <m:t>1+</m:t>
                            </m:r>
                            <m:sSub>
                              <m:sSubPr>
                                <m:ctrlPr>
                                  <a:rPr lang="en-US" b="0" i="1" dirty="0" smtClean="0">
                                    <a:latin typeface="Cambria Math" charset="0"/>
                                  </a:rPr>
                                </m:ctrlPr>
                              </m:sSubPr>
                              <m:e>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e>
                        </m:d>
                      </m:e>
                      <m:sup>
                        <m:r>
                          <a:rPr lang="en-US" b="0" i="1" dirty="0" smtClean="0">
                            <a:latin typeface="Cambria Math" panose="02040503050406030204" pitchFamily="18" charset="0"/>
                          </a:rPr>
                          <m:t>−</m:t>
                        </m:r>
                        <m:f>
                          <m:fPr>
                            <m:ctrlPr>
                              <a:rPr lang="en-US" b="0" i="1" dirty="0" smtClean="0">
                                <a:latin typeface="Cambria Math"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sSup>
                      <m:sSupPr>
                        <m:ctrlPr>
                          <a:rPr lang="en-US" b="0" i="1" dirty="0" smtClean="0">
                            <a:latin typeface="Cambria Math" charset="0"/>
                          </a:rPr>
                        </m:ctrlPr>
                      </m:sSupPr>
                      <m:e>
                        <m:acc>
                          <m:accPr>
                            <m:chr m:val="̂"/>
                            <m:ctrlPr>
                              <a:rPr lang="en-US" b="0" i="1" dirty="0" smtClean="0">
                                <a:latin typeface="Cambria Math" charset="0"/>
                              </a:rPr>
                            </m:ctrlPr>
                          </m:accPr>
                          <m:e>
                            <m:r>
                              <a:rPr lang="en-US" b="0" i="1" dirty="0" smtClean="0">
                                <a:latin typeface="Cambria Math" panose="02040503050406030204" pitchFamily="18" charset="0"/>
                              </a:rPr>
                              <m:t>𝛽</m:t>
                            </m:r>
                          </m:e>
                        </m:acc>
                      </m:e>
                      <m:sup>
                        <m:r>
                          <a:rPr lang="en-US" b="0" i="1" dirty="0" smtClean="0">
                            <a:latin typeface="Cambria Math" panose="02040503050406030204" pitchFamily="18" charset="0"/>
                          </a:rPr>
                          <m:t>∗</m:t>
                        </m:r>
                      </m:sup>
                    </m:sSup>
                  </m:oMath>
                </a14:m>
                <a:endParaRPr lang="en-US" b="0" dirty="0"/>
              </a:p>
              <a:p>
                <a:endParaRPr lang="en-US" dirty="0"/>
              </a:p>
              <a:p>
                <a:pPr marL="457200" indent="-457200">
                  <a:buFont typeface="Arial" panose="020B0604020202020204" pitchFamily="34" charset="0"/>
                  <a:buChar char="•"/>
                </a:pPr>
                <a:r>
                  <a:rPr lang="en-US" b="0" dirty="0"/>
                  <a:t>As we can see, the EN problem can be reformulated as a </a:t>
                </a:r>
                <a:r>
                  <a:rPr lang="en-US" b="0" dirty="0">
                    <a:solidFill>
                      <a:srgbClr val="C00000"/>
                    </a:solidFill>
                  </a:rPr>
                  <a:t>LASSO problem on augmented data</a:t>
                </a:r>
                <a:r>
                  <a:rPr lang="en-US" b="0" dirty="0"/>
                  <a:t>.</a:t>
                </a:r>
              </a:p>
              <a:p>
                <a:pPr marL="457200" indent="-457200">
                  <a:buFont typeface="Arial" panose="020B0604020202020204" pitchFamily="34" charset="0"/>
                  <a:buChar char="•"/>
                </a:pPr>
                <a:r>
                  <a:rPr lang="en-US" dirty="0"/>
                  <a:t>Note that since sample size of X is n + p &gt; p, the elastic net estimator can actually select </a:t>
                </a:r>
                <a:r>
                  <a:rPr lang="en-US" dirty="0">
                    <a:solidFill>
                      <a:srgbClr val="C00000"/>
                    </a:solidFill>
                  </a:rPr>
                  <a:t>all p predictors</a:t>
                </a:r>
                <a:r>
                  <a:rPr lang="en-US" dirty="0"/>
                  <a:t>. </a:t>
                </a:r>
              </a:p>
              <a:p>
                <a:pPr marL="457200" indent="-457200">
                  <a:buFont typeface="Arial" panose="020B0604020202020204" pitchFamily="34" charset="0"/>
                  <a:buChar char="•"/>
                </a:pPr>
                <a14:m>
                  <m:oMath xmlns:m="http://schemas.openxmlformats.org/officeDocument/2006/math">
                    <m:sSub>
                      <m:sSubPr>
                        <m:ctrlPr>
                          <a:rPr lang="en-US" b="0" i="1" dirty="0" smtClean="0">
                            <a:latin typeface="Cambria Math" charset="0"/>
                          </a:rPr>
                        </m:ctrlPr>
                      </m:sSubPr>
                      <m:e>
                        <m:acc>
                          <m:accPr>
                            <m:chr m:val="̂"/>
                            <m:ctrlPr>
                              <a:rPr lang="en-US" b="0" i="1" smtClean="0">
                                <a:latin typeface="Cambria Math"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m:t>
                        </m:r>
                      </m:sub>
                    </m:sSub>
                  </m:oMath>
                </a14:m>
                <a:r>
                  <a:rPr lang="en-US" dirty="0"/>
                  <a:t> is a shrunk version of </a:t>
                </a:r>
                <a14:m>
                  <m:oMath xmlns:m="http://schemas.openxmlformats.org/officeDocument/2006/math">
                    <m:sSup>
                      <m:sSupPr>
                        <m:ctrlPr>
                          <a:rPr lang="en-US" b="0" i="1" dirty="0" smtClean="0">
                            <a:latin typeface="Cambria Math" charset="0"/>
                          </a:rPr>
                        </m:ctrlPr>
                      </m:sSupPr>
                      <m:e>
                        <m:acc>
                          <m:accPr>
                            <m:chr m:val="̂"/>
                            <m:ctrlPr>
                              <a:rPr lang="en-US" b="0" i="1" smtClean="0">
                                <a:latin typeface="Cambria Math"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oMath>
                </a14:m>
                <a:r>
                  <a:rPr lang="en-US" dirty="0"/>
                  <a:t>: EN does both </a:t>
                </a:r>
                <a:r>
                  <a:rPr lang="en-US" dirty="0">
                    <a:solidFill>
                      <a:srgbClr val="C00000"/>
                    </a:solidFill>
                  </a:rPr>
                  <a:t>variable shrinking</a:t>
                </a:r>
                <a:r>
                  <a:rPr lang="en-US" dirty="0"/>
                  <a:t> and </a:t>
                </a:r>
                <a:r>
                  <a:rPr lang="en-US" dirty="0">
                    <a:solidFill>
                      <a:srgbClr val="C00000"/>
                    </a:solidFill>
                  </a:rPr>
                  <a:t>variable selection</a:t>
                </a:r>
                <a:r>
                  <a:rPr lang="en-US" dirty="0"/>
                  <a:t>.</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3"/>
                <a:stretch>
                  <a:fillRect l="-1240" t="-1099" b="-10501"/>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60</a:t>
            </a:fld>
            <a:endParaRPr lang="en-US"/>
          </a:p>
        </p:txBody>
      </p:sp>
      <p:sp>
        <p:nvSpPr>
          <p:cNvPr id="5" name="Arrow: Right 4">
            <a:extLst>
              <a:ext uri="{FF2B5EF4-FFF2-40B4-BE49-F238E27FC236}">
                <a16:creationId xmlns="" xmlns:a16="http://schemas.microsoft.com/office/drawing/2014/main" id="{0FA41D1F-CCC9-4813-B84F-225439ACAFC3}"/>
              </a:ext>
            </a:extLst>
          </p:cNvPr>
          <p:cNvSpPr/>
          <p:nvPr/>
        </p:nvSpPr>
        <p:spPr>
          <a:xfrm rot="10800000">
            <a:off x="9290493" y="1699401"/>
            <a:ext cx="757274" cy="36512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5">
            <a:extLst>
              <a:ext uri="{FF2B5EF4-FFF2-40B4-BE49-F238E27FC236}">
                <a16:creationId xmlns="" xmlns:a16="http://schemas.microsoft.com/office/drawing/2014/main" id="{FF241F9B-2B78-4E16-BFBF-272C888BEF03}"/>
              </a:ext>
            </a:extLst>
          </p:cNvPr>
          <p:cNvSpPr/>
          <p:nvPr/>
        </p:nvSpPr>
        <p:spPr>
          <a:xfrm>
            <a:off x="10207256" y="1398182"/>
            <a:ext cx="1531088" cy="96756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LASSO problem!</a:t>
            </a:r>
          </a:p>
        </p:txBody>
      </p:sp>
    </p:spTree>
    <p:extLst>
      <p:ext uri="{BB962C8B-B14F-4D97-AF65-F5344CB8AC3E}">
        <p14:creationId xmlns:p14="http://schemas.microsoft.com/office/powerpoint/2010/main" val="42040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10AE23-C196-4BAD-AFF5-9C398F9C37DE}"/>
              </a:ext>
            </a:extLst>
          </p:cNvPr>
          <p:cNvSpPr>
            <a:spLocks noGrp="1"/>
          </p:cNvSpPr>
          <p:nvPr>
            <p:ph type="title"/>
          </p:nvPr>
        </p:nvSpPr>
        <p:spPr/>
        <p:txBody>
          <a:bodyPr/>
          <a:lstStyle/>
          <a:p>
            <a:r>
              <a:rPr lang="en-US" dirty="0"/>
              <a:t>Instability issues</a:t>
            </a:r>
          </a:p>
        </p:txBody>
      </p:sp>
      <p:sp>
        <p:nvSpPr>
          <p:cNvPr id="4" name="Slide Number Placeholder 3">
            <a:extLst>
              <a:ext uri="{FF2B5EF4-FFF2-40B4-BE49-F238E27FC236}">
                <a16:creationId xmlns=""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96E1819-F888-4235-88C3-83B878420B73}"/>
                  </a:ext>
                </a:extLst>
              </p:cNvPr>
              <p:cNvSpPr txBox="1"/>
              <p:nvPr/>
            </p:nvSpPr>
            <p:spPr>
              <a:xfrm>
                <a:off x="3747157" y="1297856"/>
                <a:ext cx="4697685" cy="5934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400" i="1">
                          <a:latin typeface="Cambria Math" panose="02040503050406030204" pitchFamily="18" charset="0"/>
                        </a:rPr>
                        <m:t>𝑣𝑎𝑟</m:t>
                      </m:r>
                      <m:d>
                        <m:dPr>
                          <m:ctrlPr>
                            <a:rPr lang="en-US" sz="3400" i="1">
                              <a:latin typeface="Cambria Math" charset="0"/>
                            </a:rPr>
                          </m:ctrlPr>
                        </m:dPr>
                        <m:e>
                          <m:acc>
                            <m:accPr>
                              <m:chr m:val="̂"/>
                              <m:ctrlPr>
                                <a:rPr lang="en-US" sz="3400" i="1">
                                  <a:latin typeface="Cambria Math" charset="0"/>
                                </a:rPr>
                              </m:ctrlPr>
                            </m:accPr>
                            <m:e>
                              <m:r>
                                <a:rPr lang="en-US" sz="3400" i="1">
                                  <a:latin typeface="Cambria Math" panose="02040503050406030204" pitchFamily="18" charset="0"/>
                                </a:rPr>
                                <m:t>𝛽</m:t>
                              </m:r>
                            </m:e>
                          </m:acc>
                        </m:e>
                      </m:d>
                      <m:r>
                        <a:rPr lang="en-US" sz="3400" i="1">
                          <a:latin typeface="Cambria Math" panose="02040503050406030204" pitchFamily="18" charset="0"/>
                        </a:rPr>
                        <m:t>=</m:t>
                      </m:r>
                      <m:sSup>
                        <m:sSupPr>
                          <m:ctrlPr>
                            <a:rPr lang="en-US" sz="3400" i="1">
                              <a:latin typeface="Cambria Math" charset="0"/>
                            </a:rPr>
                          </m:ctrlPr>
                        </m:sSupPr>
                        <m:e>
                          <m:r>
                            <a:rPr lang="en-US" sz="3400" i="1">
                              <a:latin typeface="Cambria Math" panose="02040503050406030204" pitchFamily="18" charset="0"/>
                            </a:rPr>
                            <m:t>𝜎</m:t>
                          </m:r>
                        </m:e>
                        <m:sup>
                          <m:r>
                            <a:rPr lang="en-US" sz="3400" i="1">
                              <a:latin typeface="Cambria Math" panose="02040503050406030204" pitchFamily="18" charset="0"/>
                            </a:rPr>
                            <m:t>2</m:t>
                          </m:r>
                        </m:sup>
                      </m:sSup>
                      <m:sSup>
                        <m:sSupPr>
                          <m:ctrlPr>
                            <a:rPr lang="en-US" sz="3400" i="1">
                              <a:latin typeface="Cambria Math" charset="0"/>
                            </a:rPr>
                          </m:ctrlPr>
                        </m:sSupPr>
                        <m:e>
                          <m:d>
                            <m:dPr>
                              <m:ctrlPr>
                                <a:rPr lang="en-US" sz="3400" i="1">
                                  <a:latin typeface="Cambria Math" charset="0"/>
                                </a:rPr>
                              </m:ctrlPr>
                            </m:dPr>
                            <m:e>
                              <m:sSup>
                                <m:sSupPr>
                                  <m:ctrlPr>
                                    <a:rPr lang="en-US" sz="3400" i="1">
                                      <a:latin typeface="Cambria Math" charset="0"/>
                                    </a:rPr>
                                  </m:ctrlPr>
                                </m:sSupPr>
                                <m:e>
                                  <m:r>
                                    <a:rPr lang="en-US" sz="3400" i="1">
                                      <a:latin typeface="Cambria Math" panose="02040503050406030204" pitchFamily="18" charset="0"/>
                                    </a:rPr>
                                    <m:t>𝑋</m:t>
                                  </m:r>
                                </m:e>
                                <m:sup>
                                  <m:r>
                                    <a:rPr lang="en-US" sz="3400" i="1">
                                      <a:latin typeface="Cambria Math" panose="02040503050406030204" pitchFamily="18" charset="0"/>
                                    </a:rPr>
                                    <m:t>𝑇</m:t>
                                  </m:r>
                                </m:sup>
                              </m:sSup>
                              <m:r>
                                <a:rPr lang="en-US" sz="3400" i="1">
                                  <a:latin typeface="Cambria Math" panose="02040503050406030204" pitchFamily="18" charset="0"/>
                                </a:rPr>
                                <m:t>𝑋</m:t>
                              </m:r>
                            </m:e>
                          </m:d>
                        </m:e>
                        <m:sup>
                          <m:r>
                            <a:rPr lang="en-US" sz="3400" i="1">
                              <a:latin typeface="Cambria Math" panose="02040503050406030204" pitchFamily="18" charset="0"/>
                            </a:rPr>
                            <m:t>−1</m:t>
                          </m:r>
                        </m:sup>
                      </m:sSup>
                    </m:oMath>
                  </m:oMathPara>
                </a14:m>
                <a:endParaRPr lang="en-US" sz="34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3747157" y="1297856"/>
                <a:ext cx="4697685" cy="593496"/>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 xmlns:a16="http://schemas.microsoft.com/office/drawing/2014/main" id="{8B47A451-2995-44B6-B516-33C2DF39E0C1}"/>
              </a:ext>
            </a:extLst>
          </p:cNvPr>
          <p:cNvSpPr txBox="1"/>
          <p:nvPr/>
        </p:nvSpPr>
        <p:spPr>
          <a:xfrm>
            <a:off x="5437239" y="2143432"/>
            <a:ext cx="1366684" cy="461665"/>
          </a:xfrm>
          <a:prstGeom prst="rect">
            <a:avLst/>
          </a:prstGeom>
          <a:noFill/>
        </p:spPr>
        <p:txBody>
          <a:bodyPr wrap="square" rtlCol="0">
            <a:spAutoFit/>
          </a:bodyPr>
          <a:lstStyle/>
          <a:p>
            <a:pPr algn="ctr"/>
            <a:r>
              <a:rPr lang="en-US" sz="2400" dirty="0">
                <a:solidFill>
                  <a:srgbClr val="0070C0"/>
                </a:solidFill>
              </a:rPr>
              <a:t>var(Y)</a:t>
            </a:r>
          </a:p>
        </p:txBody>
      </p:sp>
      <p:sp>
        <p:nvSpPr>
          <p:cNvPr id="9" name="Oval 8">
            <a:extLst>
              <a:ext uri="{FF2B5EF4-FFF2-40B4-BE49-F238E27FC236}">
                <a16:creationId xmlns="" xmlns:a16="http://schemas.microsoft.com/office/drawing/2014/main" id="{4774A28D-5082-4AA8-921D-C51DBE6C6ADA}"/>
              </a:ext>
            </a:extLst>
          </p:cNvPr>
          <p:cNvSpPr/>
          <p:nvPr/>
        </p:nvSpPr>
        <p:spPr>
          <a:xfrm>
            <a:off x="5889523" y="1297856"/>
            <a:ext cx="593496" cy="593496"/>
          </a:xfrm>
          <a:prstGeom prst="ellipse">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 xmlns:a16="http://schemas.microsoft.com/office/drawing/2014/main" id="{A4C8D47D-F814-4F26-802F-2EA26E4D07F1}"/>
              </a:ext>
            </a:extLst>
          </p:cNvPr>
          <p:cNvCxnSpPr>
            <a:stCxn id="9" idx="4"/>
            <a:endCxn id="8" idx="0"/>
          </p:cNvCxnSpPr>
          <p:nvPr/>
        </p:nvCxnSpPr>
        <p:spPr>
          <a:xfrm flipH="1">
            <a:off x="6120581" y="1891352"/>
            <a:ext cx="65690" cy="25208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 xmlns:a16="http://schemas.microsoft.com/office/drawing/2014/main" id="{B73FDD20-84B1-4034-B9AB-75D165AA69FA}"/>
              </a:ext>
            </a:extLst>
          </p:cNvPr>
          <p:cNvSpPr/>
          <p:nvPr/>
        </p:nvSpPr>
        <p:spPr>
          <a:xfrm>
            <a:off x="6483019" y="1297856"/>
            <a:ext cx="1540104" cy="593496"/>
          </a:xfrm>
          <a:prstGeom prst="roundRect">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 xmlns:a16="http://schemas.microsoft.com/office/drawing/2014/main" id="{D0712CB6-C3F0-4763-80FD-6D10C37A2181}"/>
              </a:ext>
            </a:extLst>
          </p:cNvPr>
          <p:cNvSpPr txBox="1"/>
          <p:nvPr/>
        </p:nvSpPr>
        <p:spPr>
          <a:xfrm>
            <a:off x="6865017" y="2153264"/>
            <a:ext cx="1797017" cy="830997"/>
          </a:xfrm>
          <a:prstGeom prst="rect">
            <a:avLst/>
          </a:prstGeom>
          <a:noFill/>
        </p:spPr>
        <p:txBody>
          <a:bodyPr wrap="square" rtlCol="0">
            <a:spAutoFit/>
          </a:bodyPr>
          <a:lstStyle/>
          <a:p>
            <a:r>
              <a:rPr lang="en-US" sz="2400" dirty="0">
                <a:solidFill>
                  <a:srgbClr val="0070C0"/>
                </a:solidFill>
              </a:rPr>
              <a:t>Inverse of Gram matrix</a:t>
            </a:r>
          </a:p>
        </p:txBody>
      </p:sp>
      <p:cxnSp>
        <p:nvCxnSpPr>
          <p:cNvPr id="15" name="Straight Connector 14">
            <a:extLst>
              <a:ext uri="{FF2B5EF4-FFF2-40B4-BE49-F238E27FC236}">
                <a16:creationId xmlns="" xmlns:a16="http://schemas.microsoft.com/office/drawing/2014/main" id="{15A1A225-3ED1-4225-8E9C-5F3ACE1FC782}"/>
              </a:ext>
            </a:extLst>
          </p:cNvPr>
          <p:cNvCxnSpPr>
            <a:cxnSpLocks/>
          </p:cNvCxnSpPr>
          <p:nvPr/>
        </p:nvCxnSpPr>
        <p:spPr>
          <a:xfrm>
            <a:off x="7513627" y="1901184"/>
            <a:ext cx="155536" cy="25208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 xmlns:a16="http://schemas.microsoft.com/office/drawing/2014/main" id="{1816EF72-CC6E-43BD-9F2E-306EE1613E80}"/>
                  </a:ext>
                </a:extLst>
              </p:cNvPr>
              <p:cNvSpPr>
                <a:spLocks noGrp="1"/>
              </p:cNvSpPr>
              <p:nvPr>
                <p:ph idx="1"/>
              </p:nvPr>
            </p:nvSpPr>
            <p:spPr>
              <a:xfrm>
                <a:off x="678749" y="4079815"/>
                <a:ext cx="10883664" cy="2200090"/>
              </a:xfrm>
            </p:spPr>
            <p:txBody>
              <a:bodyPr/>
              <a:lstStyle/>
              <a:p>
                <a:pPr marL="342900" indent="-342900">
                  <a:buFontTx/>
                  <a:buChar char="-"/>
                </a:pPr>
                <a:r>
                  <a:rPr lang="en-US" sz="2200" dirty="0"/>
                  <a:t>if the eigenvalues of </a:t>
                </a:r>
                <a14:m>
                  <m:oMath xmlns:m="http://schemas.openxmlformats.org/officeDocument/2006/math">
                    <m:sSup>
                      <m:sSupPr>
                        <m:ctrlPr>
                          <a:rPr lang="en-US" sz="2200" b="0" i="1" smtClean="0">
                            <a:latin typeface="Cambria Math"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are close to zero, our matrix is almost singular. One or more eigenvalues of </a:t>
                </a:r>
                <a14:m>
                  <m:oMath xmlns:m="http://schemas.openxmlformats.org/officeDocument/2006/math">
                    <m:sSup>
                      <m:sSupPr>
                        <m:ctrlPr>
                          <a:rPr lang="en-US" sz="2200" b="0" i="1" smtClean="0">
                            <a:latin typeface="Cambria Math" charset="0"/>
                          </a:rPr>
                        </m:ctrlPr>
                      </m:sSupPr>
                      <m:e>
                        <m:d>
                          <m:dPr>
                            <m:ctrlPr>
                              <a:rPr lang="en-US" sz="2200" b="0" i="1" smtClean="0">
                                <a:latin typeface="Cambria Math" charset="0"/>
                              </a:rPr>
                            </m:ctrlPr>
                          </m:dPr>
                          <m:e>
                            <m:sSup>
                              <m:sSupPr>
                                <m:ctrlPr>
                                  <a:rPr lang="en-US" sz="2200" b="0" i="1" smtClean="0">
                                    <a:latin typeface="Cambria Math"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e>
                        </m:d>
                      </m:e>
                      <m:sup>
                        <m:r>
                          <a:rPr lang="en-US" sz="2200" b="0" i="1" smtClean="0">
                            <a:latin typeface="Cambria Math" panose="02040503050406030204" pitchFamily="18" charset="0"/>
                          </a:rPr>
                          <m:t>−1</m:t>
                        </m:r>
                      </m:sup>
                    </m:sSup>
                  </m:oMath>
                </a14:m>
                <a:r>
                  <a:rPr lang="en-US" sz="2200" dirty="0"/>
                  <a:t> can be extremely large. </a:t>
                </a:r>
              </a:p>
              <a:p>
                <a:pPr marL="342900" indent="-342900">
                  <a:buFontTx/>
                  <a:buChar char="-"/>
                </a:pPr>
                <a:r>
                  <a:rPr lang="en-US" sz="2200" dirty="0"/>
                  <a:t>In that case, on top of having large variance, we have numerical instability.</a:t>
                </a:r>
              </a:p>
              <a:p>
                <a:pPr marL="342900" indent="-342900">
                  <a:buFontTx/>
                  <a:buChar char="-"/>
                </a:pPr>
                <a:r>
                  <a:rPr lang="en-US" sz="2200" dirty="0"/>
                  <a:t>In general, we want the condition number of </a:t>
                </a:r>
                <a14:m>
                  <m:oMath xmlns:m="http://schemas.openxmlformats.org/officeDocument/2006/math">
                    <m:sSup>
                      <m:sSupPr>
                        <m:ctrlPr>
                          <a:rPr lang="en-US" sz="2200" b="0" i="1" smtClean="0">
                            <a:latin typeface="Cambria Math"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to be small (well-conditioning).</a:t>
                </a:r>
              </a:p>
              <a:p>
                <a:pPr algn="ctr"/>
                <a:r>
                  <a:rPr lang="en-US" sz="2200" dirty="0">
                    <a:solidFill>
                      <a:srgbClr val="C00000"/>
                    </a:solidFill>
                  </a:rPr>
                  <a:t>Remember that for </a:t>
                </a:r>
                <a14:m>
                  <m:oMath xmlns:m="http://schemas.openxmlformats.org/officeDocument/2006/math">
                    <m:sSup>
                      <m:sSupPr>
                        <m:ctrlPr>
                          <a:rPr lang="en-US" sz="2200" b="0" i="1" smtClean="0">
                            <a:solidFill>
                              <a:srgbClr val="C00000"/>
                            </a:solidFill>
                            <a:latin typeface="Cambria Math" charset="0"/>
                          </a:rPr>
                        </m:ctrlPr>
                      </m:sSupPr>
                      <m:e>
                        <m:r>
                          <a:rPr lang="en-US" sz="2200" b="0" i="1" smtClean="0">
                            <a:solidFill>
                              <a:srgbClr val="C00000"/>
                            </a:solidFill>
                            <a:latin typeface="Cambria Math" panose="02040503050406030204" pitchFamily="18" charset="0"/>
                          </a:rPr>
                          <m:t>𝑋</m:t>
                        </m:r>
                      </m:e>
                      <m:sup>
                        <m:r>
                          <a:rPr lang="en-US" sz="2200" b="0" i="1" smtClean="0">
                            <a:solidFill>
                              <a:srgbClr val="C00000"/>
                            </a:solidFill>
                            <a:latin typeface="Cambria Math" panose="02040503050406030204" pitchFamily="18" charset="0"/>
                          </a:rPr>
                          <m:t>𝑇</m:t>
                        </m:r>
                      </m:sup>
                    </m:sSup>
                    <m:r>
                      <a:rPr lang="en-US" sz="2200" b="0" i="1" smtClean="0">
                        <a:solidFill>
                          <a:srgbClr val="C00000"/>
                        </a:solidFill>
                        <a:latin typeface="Cambria Math" panose="02040503050406030204" pitchFamily="18" charset="0"/>
                      </a:rPr>
                      <m:t>𝑋</m:t>
                    </m:r>
                    <m:r>
                      <a:rPr lang="en-US" sz="2200" b="0" i="1" smtClean="0">
                        <a:solidFill>
                          <a:srgbClr val="C00000"/>
                        </a:solidFill>
                        <a:latin typeface="Cambria Math" panose="02040503050406030204" pitchFamily="18" charset="0"/>
                      </a:rPr>
                      <m:t>:</m:t>
                    </m:r>
                  </m:oMath>
                </a14:m>
                <a:r>
                  <a:rPr lang="en-US" sz="2200" dirty="0">
                    <a:solidFill>
                      <a:srgbClr val="C00000"/>
                    </a:solidFill>
                  </a:rPr>
                  <a:t> </a:t>
                </a:r>
                <a14:m>
                  <m:oMath xmlns:m="http://schemas.openxmlformats.org/officeDocument/2006/math">
                    <m:r>
                      <a:rPr lang="en-US" sz="2200" b="0" i="1" dirty="0" smtClean="0">
                        <a:solidFill>
                          <a:srgbClr val="C00000"/>
                        </a:solidFill>
                        <a:latin typeface="Cambria Math" panose="02040503050406030204" pitchFamily="18" charset="0"/>
                      </a:rPr>
                      <m:t>𝜅</m:t>
                    </m:r>
                    <m:d>
                      <m:dPr>
                        <m:ctrlPr>
                          <a:rPr lang="en-US" sz="2200" b="0" i="1" dirty="0" smtClean="0">
                            <a:solidFill>
                              <a:srgbClr val="C00000"/>
                            </a:solidFill>
                            <a:latin typeface="Cambria Math" charset="0"/>
                          </a:rPr>
                        </m:ctrlPr>
                      </m:dPr>
                      <m:e>
                        <m:sSup>
                          <m:sSupPr>
                            <m:ctrlPr>
                              <a:rPr lang="en-US" sz="2200" b="0" i="1" dirty="0" smtClean="0">
                                <a:solidFill>
                                  <a:srgbClr val="C00000"/>
                                </a:solidFill>
                                <a:latin typeface="Cambria Math" charset="0"/>
                              </a:rPr>
                            </m:ctrlPr>
                          </m:sSupPr>
                          <m:e>
                            <m:r>
                              <a:rPr lang="en-US" sz="2200" b="0" i="1" dirty="0" smtClean="0">
                                <a:solidFill>
                                  <a:srgbClr val="C00000"/>
                                </a:solidFill>
                                <a:latin typeface="Cambria Math" panose="02040503050406030204" pitchFamily="18" charset="0"/>
                              </a:rPr>
                              <m:t>𝑋</m:t>
                            </m:r>
                          </m:e>
                          <m:sup>
                            <m:r>
                              <a:rPr lang="en-US" sz="2200" b="0" i="1" dirty="0" smtClean="0">
                                <a:solidFill>
                                  <a:srgbClr val="C00000"/>
                                </a:solidFill>
                                <a:latin typeface="Cambria Math" panose="02040503050406030204" pitchFamily="18" charset="0"/>
                              </a:rPr>
                              <m:t>𝑇</m:t>
                            </m:r>
                          </m:sup>
                        </m:sSup>
                        <m:r>
                          <a:rPr lang="en-US" sz="2200" b="0" i="1" dirty="0" smtClean="0">
                            <a:solidFill>
                              <a:srgbClr val="C00000"/>
                            </a:solidFill>
                            <a:latin typeface="Cambria Math" panose="02040503050406030204" pitchFamily="18" charset="0"/>
                          </a:rPr>
                          <m:t>𝑋</m:t>
                        </m:r>
                      </m:e>
                    </m:d>
                    <m:r>
                      <a:rPr lang="en-US" sz="2200" b="0" i="1" dirty="0" smtClean="0">
                        <a:solidFill>
                          <a:srgbClr val="C00000"/>
                        </a:solidFill>
                        <a:latin typeface="Cambria Math" panose="02040503050406030204" pitchFamily="18" charset="0"/>
                      </a:rPr>
                      <m:t>=</m:t>
                    </m:r>
                    <m:f>
                      <m:fPr>
                        <m:ctrlPr>
                          <a:rPr lang="en-US" sz="2200" b="0" i="1" dirty="0" smtClean="0">
                            <a:solidFill>
                              <a:srgbClr val="C00000"/>
                            </a:solidFill>
                            <a:latin typeface="Cambria Math" charset="0"/>
                          </a:rPr>
                        </m:ctrlPr>
                      </m:fPr>
                      <m:num>
                        <m:sSub>
                          <m:sSubPr>
                            <m:ctrlPr>
                              <a:rPr lang="en-US" sz="2200" b="0" i="1" dirty="0" smtClean="0">
                                <a:solidFill>
                                  <a:srgbClr val="C00000"/>
                                </a:solidFill>
                                <a:latin typeface="Cambria Math"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𝑚𝑎𝑥</m:t>
                            </m:r>
                          </m:sub>
                        </m:sSub>
                      </m:num>
                      <m:den>
                        <m:sSub>
                          <m:sSubPr>
                            <m:ctrlPr>
                              <a:rPr lang="en-US" sz="2200" b="0" i="1" dirty="0" smtClean="0">
                                <a:solidFill>
                                  <a:srgbClr val="C00000"/>
                                </a:solidFill>
                                <a:latin typeface="Cambria Math"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𝑚𝑖𝑛</m:t>
                            </m:r>
                            <m:r>
                              <m:rPr>
                                <m:lit/>
                              </m:rPr>
                              <a:rPr lang="en-US" sz="2200" b="0" i="1" dirty="0" smtClean="0">
                                <a:solidFill>
                                  <a:srgbClr val="C00000"/>
                                </a:solidFill>
                                <a:latin typeface="Cambria Math" panose="02040503050406030204" pitchFamily="18" charset="0"/>
                              </a:rPr>
                              <m:t> </m:t>
                            </m:r>
                          </m:sub>
                        </m:sSub>
                      </m:den>
                    </m:f>
                  </m:oMath>
                </a14:m>
                <a:endParaRPr lang="en-US" sz="2200" dirty="0">
                  <a:solidFill>
                    <a:srgbClr val="C00000"/>
                  </a:solidFill>
                </a:endParaRPr>
              </a:p>
            </p:txBody>
          </p:sp>
        </mc:Choice>
        <mc:Fallback xmlns="">
          <p:sp>
            <p:nvSpPr>
              <p:cNvPr id="19" name="Content Placeholder 2">
                <a:extLst>
                  <a:ext uri="{FF2B5EF4-FFF2-40B4-BE49-F238E27FC236}">
                    <a16:creationId xmlns:a16="http://schemas.microsoft.com/office/drawing/2014/main" id="{1816EF72-CC6E-43BD-9F2E-306EE1613E80}"/>
                  </a:ext>
                </a:extLst>
              </p:cNvPr>
              <p:cNvSpPr>
                <a:spLocks noGrp="1" noRot="1" noChangeAspect="1" noMove="1" noResize="1" noEditPoints="1" noAdjustHandles="1" noChangeArrowheads="1" noChangeShapeType="1" noTextEdit="1"/>
              </p:cNvSpPr>
              <p:nvPr>
                <p:ph idx="1"/>
              </p:nvPr>
            </p:nvSpPr>
            <p:spPr>
              <a:xfrm>
                <a:off x="678749" y="4079815"/>
                <a:ext cx="10883664" cy="2200090"/>
              </a:xfrm>
              <a:blipFill>
                <a:blip r:embed="rId4"/>
                <a:stretch>
                  <a:fillRect l="-728" t="-2216" b="-1108"/>
                </a:stretch>
              </a:blipFill>
            </p:spPr>
            <p:txBody>
              <a:bodyPr/>
              <a:lstStyle/>
              <a:p>
                <a:r>
                  <a:rPr lang="en-US">
                    <a:noFill/>
                  </a:rPr>
                  <a:t> </a:t>
                </a:r>
              </a:p>
            </p:txBody>
          </p:sp>
        </mc:Fallback>
      </mc:AlternateContent>
      <p:sp>
        <p:nvSpPr>
          <p:cNvPr id="3" name="TextBox 2">
            <a:extLst>
              <a:ext uri="{FF2B5EF4-FFF2-40B4-BE49-F238E27FC236}">
                <a16:creationId xmlns="" xmlns:a16="http://schemas.microsoft.com/office/drawing/2014/main" id="{B5612C7F-6BA5-4C9E-9492-F12EAD5B993B}"/>
              </a:ext>
            </a:extLst>
          </p:cNvPr>
          <p:cNvSpPr txBox="1"/>
          <p:nvPr/>
        </p:nvSpPr>
        <p:spPr>
          <a:xfrm>
            <a:off x="3242930" y="2539134"/>
            <a:ext cx="3279677" cy="1200329"/>
          </a:xfrm>
          <a:prstGeom prst="rect">
            <a:avLst/>
          </a:prstGeom>
          <a:noFill/>
        </p:spPr>
        <p:txBody>
          <a:bodyPr wrap="square" rtlCol="0">
            <a:spAutoFit/>
          </a:bodyPr>
          <a:lstStyle/>
          <a:p>
            <a:pPr algn="r"/>
            <a:r>
              <a:rPr lang="en-US" dirty="0"/>
              <a:t>The variance of the estimator is affected by the irreducible noise of the model. We have no control over this.</a:t>
            </a:r>
          </a:p>
        </p:txBody>
      </p:sp>
      <p:sp>
        <p:nvSpPr>
          <p:cNvPr id="13" name="TextBox 12">
            <a:extLst>
              <a:ext uri="{FF2B5EF4-FFF2-40B4-BE49-F238E27FC236}">
                <a16:creationId xmlns="" xmlns:a16="http://schemas.microsoft.com/office/drawing/2014/main" id="{28B4C12E-3694-46E5-BCA3-53F12C0A116F}"/>
              </a:ext>
            </a:extLst>
          </p:cNvPr>
          <p:cNvSpPr txBox="1"/>
          <p:nvPr/>
        </p:nvSpPr>
        <p:spPr>
          <a:xfrm>
            <a:off x="6865016" y="2886673"/>
            <a:ext cx="3725011" cy="923330"/>
          </a:xfrm>
          <a:prstGeom prst="rect">
            <a:avLst/>
          </a:prstGeom>
          <a:noFill/>
        </p:spPr>
        <p:txBody>
          <a:bodyPr wrap="square" rtlCol="0">
            <a:spAutoFit/>
          </a:bodyPr>
          <a:lstStyle/>
          <a:p>
            <a:r>
              <a:rPr lang="en-US" dirty="0"/>
              <a:t>But the variance also depends on the predictors themselves! This is the important part.</a:t>
            </a:r>
          </a:p>
        </p:txBody>
      </p:sp>
    </p:spTree>
    <p:extLst>
      <p:ext uri="{BB962C8B-B14F-4D97-AF65-F5344CB8AC3E}">
        <p14:creationId xmlns:p14="http://schemas.microsoft.com/office/powerpoint/2010/main" val="321885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2" end="2"/>
                                            </p:txEl>
                                          </p:spTgt>
                                        </p:tgtEl>
                                        <p:attrNameLst>
                                          <p:attrName>style.visibility</p:attrName>
                                        </p:attrNameLst>
                                      </p:cBhvr>
                                      <p:to>
                                        <p:strVal val="visible"/>
                                      </p:to>
                                    </p:set>
                                    <p:animEffect transition="in" filter="fade">
                                      <p:cBhvr>
                                        <p:cTn id="41" dur="500"/>
                                        <p:tgtEl>
                                          <p:spTgt spid="19">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3" end="3"/>
                                            </p:txEl>
                                          </p:spTgt>
                                        </p:tgtEl>
                                        <p:attrNameLst>
                                          <p:attrName>style.visibility</p:attrName>
                                        </p:attrNameLst>
                                      </p:cBhvr>
                                      <p:to>
                                        <p:strVal val="visible"/>
                                      </p:to>
                                    </p:set>
                                    <p:animEffect transition="in" filter="fade">
                                      <p:cBhvr>
                                        <p:cTn id="44"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animBg="1"/>
      <p:bldP spid="14" grpId="0"/>
      <p:bldP spid="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1879C1-DF4B-477C-8B6F-84F3BF006D07}"/>
              </a:ext>
            </a:extLst>
          </p:cNvPr>
          <p:cNvSpPr>
            <a:spLocks noGrp="1"/>
          </p:cNvSpPr>
          <p:nvPr>
            <p:ph type="title"/>
          </p:nvPr>
        </p:nvSpPr>
        <p:spPr/>
        <p:txBody>
          <a:bodyPr/>
          <a:lstStyle/>
          <a:p>
            <a:r>
              <a:rPr lang="en-US" dirty="0"/>
              <a:t>Instability and the condition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90B8F030-022F-4FE6-A19A-F9CFB2B0C298}"/>
                  </a:ext>
                </a:extLst>
              </p:cNvPr>
              <p:cNvSpPr>
                <a:spLocks noGrp="1"/>
              </p:cNvSpPr>
              <p:nvPr>
                <p:ph idx="1"/>
              </p:nvPr>
            </p:nvSpPr>
            <p:spPr>
              <a:xfrm>
                <a:off x="932496" y="1177758"/>
                <a:ext cx="10327008" cy="4893104"/>
              </a:xfrm>
            </p:spPr>
            <p:txBody>
              <a:bodyPr/>
              <a:lstStyle/>
              <a:p>
                <a:r>
                  <a:rPr lang="en-US" dirty="0"/>
                  <a:t>More formally, instability can be analyzed through perturbation theory.</a:t>
                </a:r>
              </a:p>
              <a:p>
                <a:r>
                  <a:rPr lang="en-US" dirty="0"/>
                  <a:t>Consider the following least-squares problem:</a:t>
                </a:r>
              </a:p>
              <a:p>
                <a:endParaRPr lang="en-US" sz="11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fName>
                        <m:e>
                          <m:d>
                            <m:dPr>
                              <m:begChr m:val="‖"/>
                              <m:ctrlPr>
                                <a:rPr lang="en-US" i="1">
                                  <a:latin typeface="Cambria Math" charset="0"/>
                                </a:rPr>
                              </m:ctrlPr>
                            </m:dPr>
                            <m:e>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𝑋</m:t>
                              </m:r>
                            </m:e>
                          </m:d>
                          <m:r>
                            <a:rPr lang="en-US" i="1">
                              <a:latin typeface="Cambria Math" panose="02040503050406030204" pitchFamily="18" charset="0"/>
                            </a:rPr>
                            <m:t>𝛽</m:t>
                          </m:r>
                          <m:r>
                            <a:rPr lang="en-US" i="1">
                              <a:latin typeface="Cambria Math" panose="02040503050406030204" pitchFamily="18" charset="0"/>
                            </a:rPr>
                            <m:t>−(</m:t>
                          </m:r>
                          <m:r>
                            <m:rPr>
                              <m:sty m:val="p"/>
                            </m:rPr>
                            <a:rPr lang="en-US" i="1">
                              <a:latin typeface="Cambria Math" panose="02040503050406030204" pitchFamily="18" charset="0"/>
                            </a:rPr>
                            <m:t>Y</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𝑌</m:t>
                          </m:r>
                          <m:r>
                            <a:rPr lang="en-US" i="1">
                              <a:latin typeface="Cambria Math" panose="02040503050406030204" pitchFamily="18" charset="0"/>
                            </a:rPr>
                            <m:t>)‖</m:t>
                          </m:r>
                        </m:e>
                      </m:func>
                    </m:oMath>
                  </m:oMathPara>
                </a14:m>
                <a:endParaRPr lang="en-US" dirty="0"/>
              </a:p>
              <a:p>
                <a:r>
                  <a:rPr lang="en-US" dirty="0"/>
                  <a:t>If </a:t>
                </a:r>
                <a14:m>
                  <m:oMath xmlns:m="http://schemas.openxmlformats.org/officeDocument/2006/math">
                    <m:acc>
                      <m:accPr>
                        <m:chr m:val="̃"/>
                        <m:ctrlPr>
                          <a:rPr lang="en-US" b="0" i="1" smtClean="0">
                            <a:latin typeface="Cambria Math" charset="0"/>
                          </a:rPr>
                        </m:ctrlPr>
                      </m:accPr>
                      <m:e>
                        <m:r>
                          <a:rPr lang="en-US" b="0" i="1" smtClean="0">
                            <a:latin typeface="Cambria Math" panose="02040503050406030204" pitchFamily="18" charset="0"/>
                          </a:rPr>
                          <m:t>𝛽</m:t>
                        </m:r>
                      </m:e>
                    </m:acc>
                  </m:oMath>
                </a14:m>
                <a:r>
                  <a:rPr lang="en-US" dirty="0"/>
                  <a:t> is the solution of the original least squares problem, we can prove that:</a:t>
                </a:r>
              </a:p>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d>
                            <m:dPr>
                              <m:begChr m:val="‖"/>
                              <m:endChr m:val="‖"/>
                              <m:ctrlPr>
                                <a:rPr lang="en-US" b="0" i="1" smtClean="0">
                                  <a:latin typeface="Cambria Math" charset="0"/>
                                </a:rPr>
                              </m:ctrlPr>
                            </m:dPr>
                            <m:e>
                              <m:r>
                                <a:rPr lang="en-US" b="0" i="1" smtClean="0">
                                  <a:latin typeface="Cambria Math" panose="02040503050406030204" pitchFamily="18" charset="0"/>
                                </a:rPr>
                                <m:t>𝛽</m:t>
                              </m:r>
                              <m:r>
                                <a:rPr lang="en-US" b="0" i="1" smtClean="0">
                                  <a:latin typeface="Cambria Math" panose="02040503050406030204" pitchFamily="18" charset="0"/>
                                </a:rPr>
                                <m:t>−</m:t>
                              </m:r>
                              <m:acc>
                                <m:accPr>
                                  <m:chr m:val="̃"/>
                                  <m:ctrlPr>
                                    <a:rPr lang="en-US" b="0" i="1" smtClean="0">
                                      <a:latin typeface="Cambria Math" charset="0"/>
                                    </a:rPr>
                                  </m:ctrlPr>
                                </m:accPr>
                                <m:e>
                                  <m:r>
                                    <a:rPr lang="en-US" b="0" i="1" smtClean="0">
                                      <a:latin typeface="Cambria Math" panose="02040503050406030204" pitchFamily="18" charset="0"/>
                                    </a:rPr>
                                    <m:t>𝛽</m:t>
                                  </m:r>
                                </m:e>
                              </m:acc>
                            </m:e>
                          </m:d>
                        </m:num>
                        <m:den>
                          <m:d>
                            <m:dPr>
                              <m:begChr m:val="‖"/>
                              <m:endChr m:val="‖"/>
                              <m:ctrlPr>
                                <a:rPr lang="en-US" b="0" i="1" smtClean="0">
                                  <a:latin typeface="Cambria Math" charset="0"/>
                                </a:rPr>
                              </m:ctrlPr>
                            </m:dPr>
                            <m:e>
                              <m:r>
                                <a:rPr lang="en-US" b="0" i="1" smtClean="0">
                                  <a:latin typeface="Cambria Math" panose="02040503050406030204" pitchFamily="18" charset="0"/>
                                </a:rPr>
                                <m:t>𝛽</m:t>
                              </m:r>
                            </m:e>
                          </m:d>
                        </m:den>
                      </m:f>
                      <m:r>
                        <a:rPr lang="en-US" b="0" i="1" smtClean="0">
                          <a:latin typeface="Cambria Math" panose="02040503050406030204" pitchFamily="18" charset="0"/>
                        </a:rPr>
                        <m:t>≤</m:t>
                      </m:r>
                      <m:rad>
                        <m:radPr>
                          <m:degHide m:val="on"/>
                          <m:ctrlPr>
                            <a:rPr lang="en-US" b="0" i="1" smtClean="0">
                              <a:latin typeface="Cambria Math" charset="0"/>
                            </a:rPr>
                          </m:ctrlPr>
                        </m:radPr>
                        <m:deg/>
                        <m:e>
                          <m:r>
                            <a:rPr lang="en-US" i="1">
                              <a:latin typeface="Cambria Math" panose="02040503050406030204" pitchFamily="18" charset="0"/>
                            </a:rPr>
                            <m:t>𝜅</m:t>
                          </m:r>
                          <m:d>
                            <m:dPr>
                              <m:ctrlPr>
                                <a:rPr lang="en-US" i="1">
                                  <a:latin typeface="Cambria Math" charset="0"/>
                                </a:rPr>
                              </m:ctrlPr>
                            </m:dPr>
                            <m:e>
                              <m:sSup>
                                <m:sSupPr>
                                  <m:ctrlPr>
                                    <a:rPr lang="en-US" i="1">
                                      <a:latin typeface="Cambria Math"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rad>
                      <m:f>
                        <m:fPr>
                          <m:ctrlPr>
                            <a:rPr lang="en-US" b="0" i="1" smtClean="0">
                              <a:latin typeface="Cambria Math" charset="0"/>
                            </a:rPr>
                          </m:ctrlPr>
                        </m:fPr>
                        <m:num>
                          <m:d>
                            <m:dPr>
                              <m:begChr m:val="‖"/>
                              <m:endChr m:val="‖"/>
                              <m:ctrlPr>
                                <a:rPr lang="en-US" b="0" i="1" smtClean="0">
                                  <a:latin typeface="Cambria Math"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𝑋</m:t>
                              </m:r>
                            </m:e>
                          </m:d>
                        </m:num>
                        <m:den>
                          <m:d>
                            <m:dPr>
                              <m:begChr m:val="‖"/>
                              <m:endChr m:val="‖"/>
                              <m:ctrlPr>
                                <a:rPr lang="en-US" b="0" i="1" smtClean="0">
                                  <a:latin typeface="Cambria Math" charset="0"/>
                                </a:rPr>
                              </m:ctrlPr>
                            </m:dPr>
                            <m:e>
                              <m:r>
                                <a:rPr lang="en-US" b="0" i="1" smtClean="0">
                                  <a:latin typeface="Cambria Math" panose="02040503050406030204" pitchFamily="18" charset="0"/>
                                </a:rPr>
                                <m:t>𝑋</m:t>
                              </m:r>
                            </m:e>
                          </m:d>
                        </m:den>
                      </m:f>
                    </m:oMath>
                  </m:oMathPara>
                </a14:m>
                <a:endParaRPr lang="en-US" dirty="0"/>
              </a:p>
              <a:p>
                <a:r>
                  <a:rPr lang="en-US" b="0" dirty="0"/>
                  <a:t>Small </a:t>
                </a:r>
                <a14:m>
                  <m:oMath xmlns:m="http://schemas.openxmlformats.org/officeDocument/2006/math">
                    <m:r>
                      <a:rPr lang="en-US" b="0" i="1" smtClean="0">
                        <a:latin typeface="Cambria Math" panose="02040503050406030204" pitchFamily="18" charset="0"/>
                      </a:rPr>
                      <m:t>𝜅</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oMath>
                </a14:m>
                <a:r>
                  <a:rPr lang="en-US" dirty="0"/>
                  <a:t> tightens the bound on how much my coefficients can vary.</a:t>
                </a:r>
              </a:p>
            </p:txBody>
          </p:sp>
        </mc:Choice>
        <mc:Fallback xmlns="">
          <p:sp>
            <p:nvSpPr>
              <p:cNvPr id="3" name="Content Placeholder 2">
                <a:extLst>
                  <a:ext uri="{FF2B5EF4-FFF2-40B4-BE49-F238E27FC236}">
                    <a16:creationId xmlns:a16="http://schemas.microsoft.com/office/drawing/2014/main" id="{90B8F030-022F-4FE6-A19A-F9CFB2B0C298}"/>
                  </a:ext>
                </a:extLst>
              </p:cNvPr>
              <p:cNvSpPr>
                <a:spLocks noGrp="1" noRot="1" noChangeAspect="1" noMove="1" noResize="1" noEditPoints="1" noAdjustHandles="1" noChangeArrowheads="1" noChangeShapeType="1" noTextEdit="1"/>
              </p:cNvSpPr>
              <p:nvPr>
                <p:ph idx="1"/>
              </p:nvPr>
            </p:nvSpPr>
            <p:spPr>
              <a:xfrm>
                <a:off x="932496" y="1177758"/>
                <a:ext cx="10327008" cy="4893104"/>
              </a:xfrm>
              <a:blipFill>
                <a:blip r:embed="rId3"/>
                <a:stretch>
                  <a:fillRect l="-1240" t="-1121" r="-1240" b="-8095"/>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9674F3DC-9E8B-4025-83DA-CE4160C08B71}"/>
              </a:ext>
            </a:extLst>
          </p:cNvPr>
          <p:cNvSpPr>
            <a:spLocks noGrp="1"/>
          </p:cNvSpPr>
          <p:nvPr>
            <p:ph type="sldNum" sz="quarter" idx="12"/>
          </p:nvPr>
        </p:nvSpPr>
        <p:spPr/>
        <p:txBody>
          <a:bodyPr/>
          <a:lstStyle/>
          <a:p>
            <a:fld id="{AD29F1E6-0A42-6342-8A19-FA364A33AB30}" type="slidenum">
              <a:rPr lang="en-US" smtClean="0"/>
              <a:t>8</a:t>
            </a:fld>
            <a:endParaRPr lang="en-US"/>
          </a:p>
        </p:txBody>
      </p:sp>
      <p:sp>
        <p:nvSpPr>
          <p:cNvPr id="5" name="Oval 4">
            <a:extLst>
              <a:ext uri="{FF2B5EF4-FFF2-40B4-BE49-F238E27FC236}">
                <a16:creationId xmlns="" xmlns:a16="http://schemas.microsoft.com/office/drawing/2014/main" id="{1C2330FE-1274-47E4-9C53-149418D38D04}"/>
              </a:ext>
            </a:extLst>
          </p:cNvPr>
          <p:cNvSpPr/>
          <p:nvPr/>
        </p:nvSpPr>
        <p:spPr>
          <a:xfrm>
            <a:off x="5464222" y="2754517"/>
            <a:ext cx="500645" cy="500645"/>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 xmlns:a16="http://schemas.microsoft.com/office/drawing/2014/main" id="{E2671AF9-3F61-4047-B215-5F93BC0C4940}"/>
              </a:ext>
            </a:extLst>
          </p:cNvPr>
          <p:cNvSpPr/>
          <p:nvPr/>
        </p:nvSpPr>
        <p:spPr>
          <a:xfrm>
            <a:off x="7477320" y="2763905"/>
            <a:ext cx="492726"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 xmlns:a16="http://schemas.microsoft.com/office/drawing/2014/main" id="{783714A7-FB47-4577-A715-4AAE3A1BE93D}"/>
              </a:ext>
            </a:extLst>
          </p:cNvPr>
          <p:cNvSpPr txBox="1"/>
          <p:nvPr/>
        </p:nvSpPr>
        <p:spPr>
          <a:xfrm>
            <a:off x="8823062" y="2834700"/>
            <a:ext cx="1466748"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Perturbations</a:t>
            </a:r>
          </a:p>
        </p:txBody>
      </p:sp>
      <p:sp>
        <p:nvSpPr>
          <p:cNvPr id="15" name="Freeform: Shape 14">
            <a:extLst>
              <a:ext uri="{FF2B5EF4-FFF2-40B4-BE49-F238E27FC236}">
                <a16:creationId xmlns="" xmlns:a16="http://schemas.microsoft.com/office/drawing/2014/main" id="{D5746841-4B0F-481F-8063-007A64D63611}"/>
              </a:ext>
            </a:extLst>
          </p:cNvPr>
          <p:cNvSpPr/>
          <p:nvPr/>
        </p:nvSpPr>
        <p:spPr>
          <a:xfrm>
            <a:off x="5922335" y="2392680"/>
            <a:ext cx="3572539" cy="414315"/>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676C7CDF-F55B-4E14-B82A-C425B9D2974F}"/>
              </a:ext>
            </a:extLst>
          </p:cNvPr>
          <p:cNvSpPr/>
          <p:nvPr/>
        </p:nvSpPr>
        <p:spPr>
          <a:xfrm>
            <a:off x="7846828"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 xmlns:a16="http://schemas.microsoft.com/office/drawing/2014/main" id="{7E1BCCFD-E324-4C2F-B7DC-4620163F4004}"/>
              </a:ext>
            </a:extLst>
          </p:cNvPr>
          <p:cNvSpPr/>
          <p:nvPr/>
        </p:nvSpPr>
        <p:spPr>
          <a:xfrm rot="10800000">
            <a:off x="6576182" y="5145287"/>
            <a:ext cx="2908060" cy="256053"/>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BDBE7E33-80D6-4AA4-B0E3-4B4FB9E43399}"/>
                  </a:ext>
                </a:extLst>
              </p:cNvPr>
              <p:cNvSpPr txBox="1"/>
              <p:nvPr/>
            </p:nvSpPr>
            <p:spPr>
              <a:xfrm>
                <a:off x="8665535" y="4719672"/>
                <a:ext cx="2630079"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Condition number of </a:t>
                </a:r>
                <a14:m>
                  <m:oMath xmlns:m="http://schemas.openxmlformats.org/officeDocument/2006/math">
                    <m:sSup>
                      <m:sSupPr>
                        <m:ctrlPr>
                          <a:rPr lang="en-US" b="0" i="1" smtClean="0">
                            <a:ln w="0"/>
                            <a:solidFill>
                              <a:srgbClr val="C00000"/>
                            </a:solidFill>
                            <a:effectLst>
                              <a:outerShdw blurRad="38100" dist="25400" dir="5400000" algn="ctr" rotWithShape="0">
                                <a:srgbClr val="6E747A">
                                  <a:alpha val="43000"/>
                                </a:srgbClr>
                              </a:outerShdw>
                            </a:effectLst>
                            <a:latin typeface="Cambria Math" charset="0"/>
                          </a:rPr>
                        </m:ctrlPr>
                      </m:sSupPr>
                      <m:e>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e>
                      <m: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𝑇</m:t>
                        </m:r>
                      </m:sup>
                    </m:s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oMath>
                </a14:m>
                <a:endParaRPr lang="en-US" dirty="0">
                  <a:ln w="0"/>
                  <a:solidFill>
                    <a:srgbClr val="C00000"/>
                  </a:solidFill>
                  <a:effectLst>
                    <a:outerShdw blurRad="38100" dist="25400" dir="5400000" algn="ctr" rotWithShape="0">
                      <a:srgbClr val="6E747A">
                        <a:alpha val="43000"/>
                      </a:srgbClr>
                    </a:outerShdw>
                  </a:effectLst>
                </a:endParaRPr>
              </a:p>
            </p:txBody>
          </p:sp>
        </mc:Choice>
        <mc:Fallback xmlns="">
          <p:sp>
            <p:nvSpPr>
              <p:cNvPr id="13" name="TextBox 12">
                <a:extLst>
                  <a:ext uri="{FF2B5EF4-FFF2-40B4-BE49-F238E27FC236}">
                    <a16:creationId xmlns:a16="http://schemas.microsoft.com/office/drawing/2014/main" id="{BDBE7E33-80D6-4AA4-B0E3-4B4FB9E43399}"/>
                  </a:ext>
                </a:extLst>
              </p:cNvPr>
              <p:cNvSpPr txBox="1">
                <a:spLocks noRot="1" noChangeAspect="1" noMove="1" noResize="1" noEditPoints="1" noAdjustHandles="1" noChangeArrowheads="1" noChangeShapeType="1" noTextEdit="1"/>
              </p:cNvSpPr>
              <p:nvPr/>
            </p:nvSpPr>
            <p:spPr>
              <a:xfrm>
                <a:off x="8665535" y="4719672"/>
                <a:ext cx="2630079" cy="369332"/>
              </a:xfrm>
              <a:prstGeom prst="rect">
                <a:avLst/>
              </a:prstGeom>
              <a:blipFill>
                <a:blip r:embed="rId4"/>
                <a:stretch>
                  <a:fillRect l="-2552" t="-9836" b="-31148"/>
                </a:stretch>
              </a:blipFill>
            </p:spPr>
            <p:txBody>
              <a:bodyPr/>
              <a:lstStyle/>
              <a:p>
                <a:r>
                  <a:rPr lang="en-US">
                    <a:noFill/>
                  </a:rPr>
                  <a:t> </a:t>
                </a:r>
              </a:p>
            </p:txBody>
          </p:sp>
        </mc:Fallback>
      </mc:AlternateContent>
      <p:cxnSp>
        <p:nvCxnSpPr>
          <p:cNvPr id="9" name="Straight Connector 8">
            <a:extLst>
              <a:ext uri="{FF2B5EF4-FFF2-40B4-BE49-F238E27FC236}">
                <a16:creationId xmlns="" xmlns:a16="http://schemas.microsoft.com/office/drawing/2014/main" id="{118B997A-8C3B-434A-AFA2-83CFD46B0470}"/>
              </a:ext>
            </a:extLst>
          </p:cNvPr>
          <p:cNvCxnSpPr/>
          <p:nvPr/>
        </p:nvCxnSpPr>
        <p:spPr>
          <a:xfrm>
            <a:off x="6007399" y="5099637"/>
            <a:ext cx="119084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257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7" grpId="0" uiExpand="1"/>
      <p:bldP spid="15" grpId="0" uiExpand="1" animBg="1"/>
      <p:bldP spid="16" grpId="0" uiExpand="1" animBg="1"/>
      <p:bldP spid="12" grpId="0" animBg="1"/>
      <p:bldP spid="13"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1DEBC-3952-41F8-BBF2-A557C826630A}"/>
              </a:ext>
            </a:extLst>
          </p:cNvPr>
          <p:cNvSpPr>
            <a:spLocks noGrp="1"/>
          </p:cNvSpPr>
          <p:nvPr>
            <p:ph type="title"/>
          </p:nvPr>
        </p:nvSpPr>
        <p:spPr/>
        <p:txBody>
          <a:bodyPr/>
          <a:lstStyle/>
          <a:p>
            <a:r>
              <a:rPr lang="en-US" dirty="0"/>
              <a:t>Instability visualized</a:t>
            </a:r>
          </a:p>
        </p:txBody>
      </p:sp>
      <p:sp>
        <p:nvSpPr>
          <p:cNvPr id="3" name="Content Placeholder 2">
            <a:extLst>
              <a:ext uri="{FF2B5EF4-FFF2-40B4-BE49-F238E27FC236}">
                <a16:creationId xmlns="" xmlns:a16="http://schemas.microsoft.com/office/drawing/2014/main" id="{DC1904E9-2DD1-4567-A57C-B4801F54ABBA}"/>
              </a:ext>
            </a:extLst>
          </p:cNvPr>
          <p:cNvSpPr>
            <a:spLocks noGrp="1"/>
          </p:cNvSpPr>
          <p:nvPr>
            <p:ph idx="1"/>
          </p:nvPr>
        </p:nvSpPr>
        <p:spPr/>
        <p:txBody>
          <a:bodyPr/>
          <a:lstStyle/>
          <a:p>
            <a:pPr marL="457200" indent="-457200">
              <a:buFontTx/>
              <a:buChar char="-"/>
            </a:pPr>
            <a:r>
              <a:rPr lang="en-US" dirty="0"/>
              <a:t>Instability can be visualized by regressing on nearly colinear data, and observing the changes on the same data, slightly perturbed:</a:t>
            </a:r>
          </a:p>
          <a:p>
            <a:endParaRPr lang="en-US" dirty="0"/>
          </a:p>
        </p:txBody>
      </p:sp>
      <p:sp>
        <p:nvSpPr>
          <p:cNvPr id="4" name="Slide Number Placeholder 3">
            <a:extLst>
              <a:ext uri="{FF2B5EF4-FFF2-40B4-BE49-F238E27FC236}">
                <a16:creationId xmlns=""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9</a:t>
            </a:fld>
            <a:endParaRPr lang="en-US"/>
          </a:p>
        </p:txBody>
      </p:sp>
      <p:pic>
        <p:nvPicPr>
          <p:cNvPr id="6" name="Picture 5">
            <a:extLst>
              <a:ext uri="{FF2B5EF4-FFF2-40B4-BE49-F238E27FC236}">
                <a16:creationId xmlns="" xmlns:a16="http://schemas.microsoft.com/office/drawing/2014/main" id="{A6CD2C0D-114F-499A-AC64-06D05E304D59}"/>
              </a:ext>
            </a:extLst>
          </p:cNvPr>
          <p:cNvPicPr>
            <a:picLocks noChangeAspect="1"/>
          </p:cNvPicPr>
          <p:nvPr/>
        </p:nvPicPr>
        <p:blipFill rotWithShape="1">
          <a:blip r:embed="rId2"/>
          <a:srcRect l="10088" t="2357" r="10802" b="11881"/>
          <a:stretch/>
        </p:blipFill>
        <p:spPr>
          <a:xfrm>
            <a:off x="3294320" y="2233329"/>
            <a:ext cx="5603359" cy="3085100"/>
          </a:xfrm>
          <a:prstGeom prst="rect">
            <a:avLst/>
          </a:prstGeom>
        </p:spPr>
      </p:pic>
      <p:sp>
        <p:nvSpPr>
          <p:cNvPr id="7" name="Rectangle 6">
            <a:extLst>
              <a:ext uri="{FF2B5EF4-FFF2-40B4-BE49-F238E27FC236}">
                <a16:creationId xmlns="" xmlns:a16="http://schemas.microsoft.com/office/drawing/2014/main" id="{E27F45E7-F5A5-49CF-8D95-A387F55D30D6}"/>
              </a:ext>
            </a:extLst>
          </p:cNvPr>
          <p:cNvSpPr/>
          <p:nvPr/>
        </p:nvSpPr>
        <p:spPr>
          <a:xfrm>
            <a:off x="833415" y="5556862"/>
            <a:ext cx="10327008" cy="646331"/>
          </a:xfrm>
          <a:prstGeom prst="rect">
            <a:avLst/>
          </a:prstGeom>
        </p:spPr>
        <p:txBody>
          <a:bodyPr wrap="square">
            <a:spAutoFit/>
          </a:bodyPr>
          <a:lstStyle/>
          <a:p>
            <a:r>
              <a:rPr lang="en-US" dirty="0"/>
              <a:t>Image from </a:t>
            </a:r>
            <a:r>
              <a:rPr lang="en-US" i="1" dirty="0"/>
              <a:t>“Instability of Least Squares, Least Absolute Deviation and Least Median of Squares Linear Regression”</a:t>
            </a:r>
            <a:r>
              <a:rPr lang="en-US" dirty="0"/>
              <a:t>, Ellis et al. (1998)</a:t>
            </a:r>
          </a:p>
        </p:txBody>
      </p:sp>
      <p:cxnSp>
        <p:nvCxnSpPr>
          <p:cNvPr id="9" name="Straight Connector 8">
            <a:extLst>
              <a:ext uri="{FF2B5EF4-FFF2-40B4-BE49-F238E27FC236}">
                <a16:creationId xmlns="" xmlns:a16="http://schemas.microsoft.com/office/drawing/2014/main" id="{F0C56830-0330-4B6F-AF67-417042C565D7}"/>
              </a:ext>
            </a:extLst>
          </p:cNvPr>
          <p:cNvCxnSpPr>
            <a:cxnSpLocks/>
          </p:cNvCxnSpPr>
          <p:nvPr/>
        </p:nvCxnSpPr>
        <p:spPr>
          <a:xfrm>
            <a:off x="4710223" y="2700670"/>
            <a:ext cx="478465" cy="2073349"/>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 xmlns:a16="http://schemas.microsoft.com/office/drawing/2014/main" id="{30AC4B0C-DE49-4B8E-A671-5376F781FFD3}"/>
              </a:ext>
            </a:extLst>
          </p:cNvPr>
          <p:cNvCxnSpPr>
            <a:cxnSpLocks/>
          </p:cNvCxnSpPr>
          <p:nvPr/>
        </p:nvCxnSpPr>
        <p:spPr>
          <a:xfrm>
            <a:off x="6604591" y="3880884"/>
            <a:ext cx="184829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 xmlns:a16="http://schemas.microsoft.com/office/drawing/2014/main" id="{6CC6B171-D462-4745-A647-5DF4799287AF}"/>
              </a:ext>
            </a:extLst>
          </p:cNvPr>
          <p:cNvCxnSpPr>
            <a:cxnSpLocks/>
          </p:cNvCxnSpPr>
          <p:nvPr/>
        </p:nvCxnSpPr>
        <p:spPr>
          <a:xfrm>
            <a:off x="6756991" y="4214037"/>
            <a:ext cx="2711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 xmlns:a16="http://schemas.microsoft.com/office/drawing/2014/main" id="{B60FD62D-81CB-4468-AED0-05DE7A87C438}"/>
              </a:ext>
            </a:extLst>
          </p:cNvPr>
          <p:cNvCxnSpPr>
            <a:cxnSpLocks/>
          </p:cNvCxnSpPr>
          <p:nvPr/>
        </p:nvCxnSpPr>
        <p:spPr>
          <a:xfrm>
            <a:off x="4208722" y="4214037"/>
            <a:ext cx="27113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877477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chemeClr val="bg1"/>
          </a:solidFill>
        </a:ln>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ection1" id="{8B278A5C-9171-4A2F-A1EB-343972196E8D}" vid="{5057EED4-276A-4660-BA67-55B720D25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23465</TotalTime>
  <Words>4737</Words>
  <Application>Microsoft Macintosh PowerPoint</Application>
  <PresentationFormat>Widescreen</PresentationFormat>
  <Paragraphs>487</Paragraphs>
  <Slides>60</Slides>
  <Notes>22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 Black</vt:lpstr>
      <vt:lpstr>Calibri</vt:lpstr>
      <vt:lpstr>Cambria Math</vt:lpstr>
      <vt:lpstr>Karla</vt:lpstr>
      <vt:lpstr>Wingdings</vt:lpstr>
      <vt:lpstr>Arial</vt:lpstr>
      <vt:lpstr>GEC_template</vt:lpstr>
      <vt:lpstr>Advanced Section #3:  Methods of Regularization and their justifications  </vt:lpstr>
      <vt:lpstr>Outline</vt:lpstr>
      <vt:lpstr>PowerPoint Presentation</vt:lpstr>
      <vt:lpstr>Motivation</vt:lpstr>
      <vt:lpstr>Generalization</vt:lpstr>
      <vt:lpstr>Instability issues</vt:lpstr>
      <vt:lpstr>Instability issues</vt:lpstr>
      <vt:lpstr>Instability and the condition number</vt:lpstr>
      <vt:lpstr>Instability visualized</vt:lpstr>
      <vt:lpstr>Motivation in short</vt:lpstr>
      <vt:lpstr>Ridge regression</vt:lpstr>
      <vt:lpstr>What is the Ridge estimator?</vt:lpstr>
      <vt:lpstr>Deriving the Ridge estimator</vt:lpstr>
      <vt:lpstr>Deriving the Ridge estimator</vt:lpstr>
      <vt:lpstr>Properties: shrinks the coefficients</vt:lpstr>
      <vt:lpstr>Properties: closer to the real beta</vt:lpstr>
      <vt:lpstr>Good bias-variance tradeoff. </vt:lpstr>
      <vt:lpstr>Different perspectives on Ridge</vt:lpstr>
      <vt:lpstr>Optimization perspective</vt:lpstr>
      <vt:lpstr>Ridge, formal perspective</vt:lpstr>
      <vt:lpstr>Ridge visualized</vt:lpstr>
      <vt:lpstr>Ridge visualized</vt:lpstr>
      <vt:lpstr>LASSO regression</vt:lpstr>
      <vt:lpstr>What is LASSO?</vt:lpstr>
      <vt:lpstr>Deriving the LASSO estimator</vt:lpstr>
      <vt:lpstr>PowerPoint Presentation</vt:lpstr>
      <vt:lpstr>Subgradient to the rescue</vt:lpstr>
      <vt:lpstr>Subgradient to the rescue</vt:lpstr>
      <vt:lpstr>Deriving LASSO</vt:lpstr>
      <vt:lpstr>Deriving LASSO</vt:lpstr>
      <vt:lpstr>Deriving LASSO</vt:lpstr>
      <vt:lpstr>Deriving LASSO</vt:lpstr>
      <vt:lpstr>Deriving LASSO</vt:lpstr>
      <vt:lpstr>Connections of LASSO with OLS</vt:lpstr>
      <vt:lpstr>LASSO visualized</vt:lpstr>
      <vt:lpstr>Elastic Net ESTIMATOR</vt:lpstr>
      <vt:lpstr>Problems with Ridge and LASSO</vt:lpstr>
      <vt:lpstr>Combine Ridge and LASSO!</vt:lpstr>
      <vt:lpstr>Combine Ridge and LASSO!</vt:lpstr>
      <vt:lpstr>Combine Ridge and LASSO!</vt:lpstr>
      <vt:lpstr>Geometry of estimators</vt:lpstr>
      <vt:lpstr>PowerPoint Presentation</vt:lpstr>
      <vt:lpstr>PowerPoint Presentation</vt:lpstr>
      <vt:lpstr>PowerPoint Presentation</vt:lpstr>
      <vt:lpstr>Bayesian Interpretations</vt:lpstr>
      <vt:lpstr>A different but useful perspective</vt:lpstr>
      <vt:lpstr>A different but useful perspective</vt:lpstr>
      <vt:lpstr>Ridge and LASSO as MAP estimates</vt:lpstr>
      <vt:lpstr>MAP: Maximum a posteriori estimation</vt:lpstr>
      <vt:lpstr>Posterior: priors and posteriors as we see more and more data</vt:lpstr>
      <vt:lpstr>Proof of Bayesian interpretations</vt:lpstr>
      <vt:lpstr>Proof of Bayesian interpretations</vt:lpstr>
      <vt:lpstr>Considerations on Bayesian Linear Regression</vt:lpstr>
      <vt:lpstr>Bayesian priors instead of cross-validation</vt:lpstr>
      <vt:lpstr>Evidence Procedure: The math in a nutshell</vt:lpstr>
      <vt:lpstr>Evidence Procedure: The math in a nutshell</vt:lpstr>
      <vt:lpstr>Thank you!</vt:lpstr>
      <vt:lpstr>Practical side: how to check for multicollinearity?</vt:lpstr>
      <vt:lpstr>Augmented problem – Elastic Net</vt:lpstr>
      <vt:lpstr>Augmented problem – Elastic Net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Microsoft Office User</cp:lastModifiedBy>
  <cp:revision>359</cp:revision>
  <cp:lastPrinted>2018-06-25T15:52:14Z</cp:lastPrinted>
  <dcterms:created xsi:type="dcterms:W3CDTF">2018-09-10T00:54:50Z</dcterms:created>
  <dcterms:modified xsi:type="dcterms:W3CDTF">2019-10-02T18:25:35Z</dcterms:modified>
</cp:coreProperties>
</file>